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4" r:id="rId2"/>
    <p:sldId id="304" r:id="rId3"/>
    <p:sldId id="261" r:id="rId4"/>
    <p:sldId id="268" r:id="rId5"/>
    <p:sldId id="270" r:id="rId6"/>
    <p:sldId id="269" r:id="rId7"/>
    <p:sldId id="271" r:id="rId8"/>
    <p:sldId id="292" r:id="rId9"/>
    <p:sldId id="275" r:id="rId10"/>
    <p:sldId id="276" r:id="rId11"/>
    <p:sldId id="280" r:id="rId12"/>
    <p:sldId id="281" r:id="rId13"/>
    <p:sldId id="279" r:id="rId14"/>
    <p:sldId id="277" r:id="rId15"/>
    <p:sldId id="299" r:id="rId16"/>
    <p:sldId id="301" r:id="rId17"/>
    <p:sldId id="300" r:id="rId18"/>
    <p:sldId id="303" r:id="rId19"/>
    <p:sldId id="272" r:id="rId20"/>
    <p:sldId id="273" r:id="rId21"/>
    <p:sldId id="302" r:id="rId22"/>
    <p:sldId id="282" r:id="rId23"/>
    <p:sldId id="293" r:id="rId24"/>
    <p:sldId id="294" r:id="rId25"/>
    <p:sldId id="295" r:id="rId26"/>
    <p:sldId id="296" r:id="rId27"/>
    <p:sldId id="297" r:id="rId28"/>
    <p:sldId id="298" r:id="rId29"/>
    <p:sldId id="286" r:id="rId30"/>
    <p:sldId id="306" r:id="rId31"/>
    <p:sldId id="305" r:id="rId32"/>
    <p:sldId id="307" r:id="rId33"/>
    <p:sldId id="291" r:id="rId34"/>
    <p:sldId id="288" r:id="rId35"/>
    <p:sldId id="289" r:id="rId36"/>
    <p:sldId id="290"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45"/>
    <p:restoredTop sz="94704"/>
  </p:normalViewPr>
  <p:slideViewPr>
    <p:cSldViewPr snapToGrid="0" snapToObjects="1">
      <p:cViewPr varScale="1">
        <p:scale>
          <a:sx n="72" d="100"/>
          <a:sy n="72" d="100"/>
        </p:scale>
        <p:origin x="192" y="5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87909F-DB5F-2A47-9E87-B030614BAFF3}"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87909F-DB5F-2A47-9E87-B030614BAFF3}"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87909F-DB5F-2A47-9E87-B030614BAFF3}"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87909F-DB5F-2A47-9E87-B030614BAFF3}"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87909F-DB5F-2A47-9E87-B030614BAFF3}" type="datetimeFigureOut">
              <a:rPr lang="en-US" smtClean="0"/>
              <a:t>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87909F-DB5F-2A47-9E87-B030614BAFF3}"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87909F-DB5F-2A47-9E87-B030614BAFF3}" type="datetimeFigureOut">
              <a:rPr lang="en-US" smtClean="0"/>
              <a:t>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87909F-DB5F-2A47-9E87-B030614BAFF3}" type="datetimeFigureOut">
              <a:rPr lang="en-US" smtClean="0"/>
              <a:t>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87909F-DB5F-2A47-9E87-B030614BAFF3}" type="datetimeFigureOut">
              <a:rPr lang="en-US" smtClean="0"/>
              <a:t>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87909F-DB5F-2A47-9E87-B030614BAFF3}"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87909F-DB5F-2A47-9E87-B030614BAFF3}" type="datetimeFigureOut">
              <a:rPr lang="en-US" smtClean="0"/>
              <a:t>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B76F66-E32F-A44A-9EC1-45A5A3FDF471}"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7909F-DB5F-2A47-9E87-B030614BAFF3}" type="datetimeFigureOut">
              <a:rPr lang="en-US" smtClean="0"/>
              <a:t>2/1/18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76F66-E32F-A44A-9EC1-45A5A3FDF471}"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youtube.com/watch?v=8uaaF83eVi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7834" y="546829"/>
            <a:ext cx="3893050" cy="5865579"/>
          </a:xfrm>
        </p:spPr>
        <p:txBody>
          <a:bodyPr/>
          <a:lstStyle/>
          <a:p>
            <a:pPr algn="l"/>
            <a:endParaRPr lang="en-US" dirty="0">
              <a:solidFill>
                <a:schemeClr val="tx1"/>
              </a:solidFill>
            </a:endParaRPr>
          </a:p>
          <a:p>
            <a:pPr algn="l"/>
            <a:r>
              <a:rPr lang="en-US" dirty="0">
                <a:solidFill>
                  <a:schemeClr val="accent6"/>
                </a:solidFill>
              </a:rPr>
              <a:t>Franz Kafka’s</a:t>
            </a:r>
          </a:p>
          <a:p>
            <a:pPr algn="l"/>
            <a:r>
              <a:rPr lang="en-US" i="1" dirty="0">
                <a:solidFill>
                  <a:schemeClr val="accent6"/>
                </a:solidFill>
              </a:rPr>
              <a:t>The Metamorphosis</a:t>
            </a:r>
          </a:p>
        </p:txBody>
      </p:sp>
      <p:pic>
        <p:nvPicPr>
          <p:cNvPr id="2" name="Picture 1"/>
          <p:cNvPicPr>
            <a:picLocks noChangeAspect="1"/>
          </p:cNvPicPr>
          <p:nvPr/>
        </p:nvPicPr>
        <p:blipFill>
          <a:blip r:embed="rId2"/>
          <a:stretch>
            <a:fillRect/>
          </a:stretch>
        </p:blipFill>
        <p:spPr>
          <a:xfrm>
            <a:off x="3969508" y="1659440"/>
            <a:ext cx="5174492" cy="5198559"/>
          </a:xfrm>
          <a:prstGeom prst="rect">
            <a:avLst/>
          </a:prstGeom>
        </p:spPr>
      </p:pic>
    </p:spTree>
    <p:extLst>
      <p:ext uri="{BB962C8B-B14F-4D97-AF65-F5344CB8AC3E}">
        <p14:creationId xmlns:p14="http://schemas.microsoft.com/office/powerpoint/2010/main" val="1492723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75434"/>
            <a:ext cx="9144000" cy="2741154"/>
          </a:xfrm>
          <a:prstGeom prst="rect">
            <a:avLst/>
          </a:prstGeom>
        </p:spPr>
      </p:pic>
      <p:sp>
        <p:nvSpPr>
          <p:cNvPr id="5" name="TextBox 4"/>
          <p:cNvSpPr txBox="1"/>
          <p:nvPr/>
        </p:nvSpPr>
        <p:spPr>
          <a:xfrm>
            <a:off x="5677999" y="6183688"/>
            <a:ext cx="3466001" cy="369332"/>
          </a:xfrm>
          <a:prstGeom prst="rect">
            <a:avLst/>
          </a:prstGeom>
          <a:noFill/>
        </p:spPr>
        <p:txBody>
          <a:bodyPr wrap="square" rtlCol="0">
            <a:spAutoFit/>
          </a:bodyPr>
          <a:lstStyle/>
          <a:p>
            <a:r>
              <a:rPr lang="en-US" dirty="0"/>
              <a:t>Bill Watterson, </a:t>
            </a:r>
            <a:r>
              <a:rPr lang="en-US" i="1" dirty="0"/>
              <a:t>Calvin and Hobbes</a:t>
            </a:r>
            <a:endParaRPr lang="en-US" dirty="0"/>
          </a:p>
        </p:txBody>
      </p:sp>
    </p:spTree>
    <p:extLst>
      <p:ext uri="{BB962C8B-B14F-4D97-AF65-F5344CB8AC3E}">
        <p14:creationId xmlns:p14="http://schemas.microsoft.com/office/powerpoint/2010/main" val="953999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6561" y="470663"/>
            <a:ext cx="6466274" cy="5974838"/>
          </a:xfrm>
          <a:prstGeom prst="rect">
            <a:avLst/>
          </a:prstGeom>
        </p:spPr>
      </p:pic>
      <p:sp>
        <p:nvSpPr>
          <p:cNvPr id="3" name="TextBox 2"/>
          <p:cNvSpPr txBox="1"/>
          <p:nvPr/>
        </p:nvSpPr>
        <p:spPr>
          <a:xfrm>
            <a:off x="6996586" y="5553124"/>
            <a:ext cx="1636125" cy="369332"/>
          </a:xfrm>
          <a:prstGeom prst="rect">
            <a:avLst/>
          </a:prstGeom>
          <a:noFill/>
        </p:spPr>
        <p:txBody>
          <a:bodyPr wrap="square" rtlCol="0">
            <a:spAutoFit/>
          </a:bodyPr>
          <a:lstStyle/>
          <a:p>
            <a:r>
              <a:rPr lang="en-US" i="1" dirty="0"/>
              <a:t>The Simpsons</a:t>
            </a:r>
          </a:p>
        </p:txBody>
      </p:sp>
    </p:spTree>
    <p:extLst>
      <p:ext uri="{BB962C8B-B14F-4D97-AF65-F5344CB8AC3E}">
        <p14:creationId xmlns:p14="http://schemas.microsoft.com/office/powerpoint/2010/main" val="512525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8800" y="1168400"/>
            <a:ext cx="8013700" cy="4521200"/>
          </a:xfrm>
          <a:prstGeom prst="rect">
            <a:avLst/>
          </a:prstGeom>
        </p:spPr>
      </p:pic>
      <p:sp>
        <p:nvSpPr>
          <p:cNvPr id="6" name="TextBox 5"/>
          <p:cNvSpPr txBox="1"/>
          <p:nvPr/>
        </p:nvSpPr>
        <p:spPr>
          <a:xfrm>
            <a:off x="2841690" y="6241883"/>
            <a:ext cx="5730810" cy="369332"/>
          </a:xfrm>
          <a:prstGeom prst="rect">
            <a:avLst/>
          </a:prstGeom>
          <a:noFill/>
        </p:spPr>
        <p:txBody>
          <a:bodyPr wrap="square" rtlCol="0">
            <a:spAutoFit/>
          </a:bodyPr>
          <a:lstStyle/>
          <a:p>
            <a:r>
              <a:rPr lang="en-US" dirty="0"/>
              <a:t>Peter </a:t>
            </a:r>
            <a:r>
              <a:rPr lang="en-US" dirty="0" err="1"/>
              <a:t>Capaldi</a:t>
            </a:r>
            <a:r>
              <a:rPr lang="en-US" dirty="0"/>
              <a:t>, </a:t>
            </a:r>
            <a:r>
              <a:rPr lang="en-US" i="1" dirty="0"/>
              <a:t>Franz Kafka’s It’s a Wonderful Life </a:t>
            </a:r>
            <a:r>
              <a:rPr lang="en-US" dirty="0"/>
              <a:t>(1993)</a:t>
            </a:r>
          </a:p>
        </p:txBody>
      </p:sp>
    </p:spTree>
    <p:extLst>
      <p:ext uri="{BB962C8B-B14F-4D97-AF65-F5344CB8AC3E}">
        <p14:creationId xmlns:p14="http://schemas.microsoft.com/office/powerpoint/2010/main" val="72234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5975" y="381001"/>
            <a:ext cx="8444970" cy="5624122"/>
          </a:xfrm>
          <a:prstGeom prst="rect">
            <a:avLst/>
          </a:prstGeom>
        </p:spPr>
      </p:pic>
      <p:sp>
        <p:nvSpPr>
          <p:cNvPr id="3" name="TextBox 2"/>
          <p:cNvSpPr txBox="1"/>
          <p:nvPr/>
        </p:nvSpPr>
        <p:spPr>
          <a:xfrm>
            <a:off x="2712523" y="6349502"/>
            <a:ext cx="6673667" cy="369332"/>
          </a:xfrm>
          <a:prstGeom prst="rect">
            <a:avLst/>
          </a:prstGeom>
          <a:noFill/>
        </p:spPr>
        <p:txBody>
          <a:bodyPr wrap="square" rtlCol="0">
            <a:spAutoFit/>
          </a:bodyPr>
          <a:lstStyle/>
          <a:p>
            <a:r>
              <a:rPr lang="en-US" dirty="0"/>
              <a:t>Ballet adaptation (Arthur Pita, Royal Opera House, 2013)</a:t>
            </a:r>
          </a:p>
        </p:txBody>
      </p:sp>
    </p:spTree>
    <p:extLst>
      <p:ext uri="{BB962C8B-B14F-4D97-AF65-F5344CB8AC3E}">
        <p14:creationId xmlns:p14="http://schemas.microsoft.com/office/powerpoint/2010/main" val="2679272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12 at 9.58.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38" y="452795"/>
            <a:ext cx="7791717" cy="5035758"/>
          </a:xfrm>
          <a:prstGeom prst="rect">
            <a:avLst/>
          </a:prstGeom>
        </p:spPr>
      </p:pic>
      <p:sp>
        <p:nvSpPr>
          <p:cNvPr id="6" name="TextBox 5"/>
          <p:cNvSpPr txBox="1"/>
          <p:nvPr/>
        </p:nvSpPr>
        <p:spPr>
          <a:xfrm>
            <a:off x="1140982" y="6069693"/>
            <a:ext cx="3186137" cy="369332"/>
          </a:xfrm>
          <a:prstGeom prst="rect">
            <a:avLst/>
          </a:prstGeom>
          <a:noFill/>
        </p:spPr>
        <p:txBody>
          <a:bodyPr wrap="square" rtlCol="0">
            <a:spAutoFit/>
          </a:bodyPr>
          <a:lstStyle/>
          <a:p>
            <a:r>
              <a:rPr lang="en-US" i="1" dirty="0">
                <a:hlinkClick r:id="rId3"/>
              </a:rPr>
              <a:t>Home Movies</a:t>
            </a:r>
            <a:endParaRPr lang="en-US" i="1" dirty="0"/>
          </a:p>
        </p:txBody>
      </p:sp>
    </p:spTree>
    <p:extLst>
      <p:ext uri="{BB962C8B-B14F-4D97-AF65-F5344CB8AC3E}">
        <p14:creationId xmlns:p14="http://schemas.microsoft.com/office/powerpoint/2010/main" val="143432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a:xfrm>
            <a:off x="457200" y="1600200"/>
            <a:ext cx="8229600" cy="4928128"/>
          </a:xfrm>
        </p:spPr>
        <p:txBody>
          <a:bodyPr>
            <a:normAutofit/>
          </a:bodyPr>
          <a:lstStyle/>
          <a:p>
            <a:pPr marL="0" indent="0">
              <a:buNone/>
            </a:pPr>
            <a:r>
              <a:rPr lang="en-US" dirty="0"/>
              <a:t>Consider </a:t>
            </a:r>
            <a:r>
              <a:rPr lang="en-US" dirty="0" err="1"/>
              <a:t>Gregor</a:t>
            </a:r>
            <a:r>
              <a:rPr lang="en-US" dirty="0"/>
              <a:t> </a:t>
            </a:r>
            <a:r>
              <a:rPr lang="en-US" dirty="0" err="1"/>
              <a:t>Samsa’s</a:t>
            </a:r>
            <a:r>
              <a:rPr lang="en-US" dirty="0"/>
              <a:t> role in </a:t>
            </a:r>
            <a:r>
              <a:rPr lang="en-US" i="1" dirty="0"/>
              <a:t>The Metamorphosis</a:t>
            </a:r>
            <a:r>
              <a:rPr lang="en-US" dirty="0"/>
              <a:t>. In what ways, if any, is he a “monster,” or monstrous? What might his monstrous transformation symbolize? </a:t>
            </a:r>
          </a:p>
          <a:p>
            <a:pPr marL="0" indent="0">
              <a:buNone/>
            </a:pPr>
            <a:endParaRPr lang="en-US" dirty="0"/>
          </a:p>
          <a:p>
            <a:pPr marL="0" indent="0">
              <a:buNone/>
            </a:pPr>
            <a:r>
              <a:rPr lang="en-US" dirty="0">
                <a:solidFill>
                  <a:srgbClr val="F79646"/>
                </a:solidFill>
              </a:rPr>
              <a:t>“Some are born </a:t>
            </a:r>
            <a:r>
              <a:rPr lang="en-US" dirty="0">
                <a:solidFill>
                  <a:srgbClr val="FF0000"/>
                </a:solidFill>
              </a:rPr>
              <a:t>monsters</a:t>
            </a:r>
            <a:r>
              <a:rPr lang="en-US" dirty="0">
                <a:solidFill>
                  <a:srgbClr val="F79646"/>
                </a:solidFill>
              </a:rPr>
              <a:t>, some achieve </a:t>
            </a:r>
            <a:r>
              <a:rPr lang="en-US" dirty="0">
                <a:solidFill>
                  <a:srgbClr val="FF0000"/>
                </a:solidFill>
              </a:rPr>
              <a:t>monstrosity</a:t>
            </a:r>
            <a:r>
              <a:rPr lang="en-US" dirty="0">
                <a:solidFill>
                  <a:srgbClr val="F79646"/>
                </a:solidFill>
              </a:rPr>
              <a:t>, and some have </a:t>
            </a:r>
            <a:r>
              <a:rPr lang="en-US" dirty="0">
                <a:solidFill>
                  <a:srgbClr val="FF0000"/>
                </a:solidFill>
              </a:rPr>
              <a:t>monstrosity</a:t>
            </a:r>
            <a:r>
              <a:rPr lang="en-US" dirty="0">
                <a:solidFill>
                  <a:srgbClr val="F79646"/>
                </a:solidFill>
              </a:rPr>
              <a:t> thrust upon them.” Which applies to </a:t>
            </a:r>
            <a:r>
              <a:rPr lang="en-US" dirty="0" err="1">
                <a:solidFill>
                  <a:srgbClr val="F79646"/>
                </a:solidFill>
              </a:rPr>
              <a:t>Gregor</a:t>
            </a:r>
            <a:r>
              <a:rPr lang="en-US" dirty="0">
                <a:solidFill>
                  <a:srgbClr val="F79646"/>
                </a:solidFill>
              </a:rPr>
              <a:t>? </a:t>
            </a:r>
          </a:p>
          <a:p>
            <a:pPr marL="0" indent="0">
              <a:buNone/>
            </a:pPr>
            <a:endParaRPr lang="en-US" dirty="0"/>
          </a:p>
        </p:txBody>
      </p:sp>
    </p:spTree>
    <p:extLst>
      <p:ext uri="{BB962C8B-B14F-4D97-AF65-F5344CB8AC3E}">
        <p14:creationId xmlns:p14="http://schemas.microsoft.com/office/powerpoint/2010/main" val="2683923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Group Work / Signal </a:t>
            </a:r>
            <a:r>
              <a:rPr lang="en-US" dirty="0">
                <a:solidFill>
                  <a:schemeClr val="accent6"/>
                </a:solidFill>
              </a:rPr>
              <a:t>Question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r>
              <a:rPr lang="en-US" dirty="0"/>
              <a:t>In literature and film, monsters are often the physical manifestation of other qualities, acts, or ideas that are harder to pin down—taboos and taboo-crossings, notions of evil, danger, violence, etc. If we regard Gregor as a monster, then, what might </a:t>
            </a:r>
            <a:r>
              <a:rPr lang="en-US" dirty="0" err="1"/>
              <a:t>Gregor’s</a:t>
            </a:r>
            <a:r>
              <a:rPr lang="en-US" dirty="0"/>
              <a:t> transformation symbolize? </a:t>
            </a:r>
          </a:p>
        </p:txBody>
      </p:sp>
    </p:spTree>
    <p:extLst>
      <p:ext uri="{BB962C8B-B14F-4D97-AF65-F5344CB8AC3E}">
        <p14:creationId xmlns:p14="http://schemas.microsoft.com/office/powerpoint/2010/main" val="290901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Close Read</a:t>
            </a:r>
          </a:p>
        </p:txBody>
      </p:sp>
      <p:sp>
        <p:nvSpPr>
          <p:cNvPr id="3" name="Content Placeholder 2"/>
          <p:cNvSpPr>
            <a:spLocks noGrp="1"/>
          </p:cNvSpPr>
          <p:nvPr>
            <p:ph idx="1"/>
          </p:nvPr>
        </p:nvSpPr>
        <p:spPr/>
        <p:txBody>
          <a:bodyPr>
            <a:normAutofit lnSpcReduction="10000"/>
          </a:bodyPr>
          <a:lstStyle/>
          <a:p>
            <a:pPr marL="0" indent="0">
              <a:buNone/>
            </a:pPr>
            <a:r>
              <a:rPr lang="en-US" dirty="0"/>
              <a:t>“</a:t>
            </a:r>
            <a:r>
              <a:rPr lang="en-US" dirty="0" err="1"/>
              <a:t>Gregor</a:t>
            </a:r>
            <a:r>
              <a:rPr lang="en-US" dirty="0"/>
              <a:t> flinched when he heard his own [voice] in response: it was unmistakably his old voice, but now it had </a:t>
            </a:r>
            <a:r>
              <a:rPr lang="en-US"/>
              <a:t>been infiltrated </a:t>
            </a:r>
            <a:r>
              <a:rPr lang="en-US" dirty="0"/>
              <a:t>as if from below by a tortured peeping sound that was impossible to suppress—leaving each word intact, comprehensible, but only for an instant before so completely annihilating it as it continued to reverberate that a person could not tell for sure whether his ears were deceiving him.” (Part I, 26)</a:t>
            </a:r>
          </a:p>
        </p:txBody>
      </p:sp>
    </p:spTree>
    <p:extLst>
      <p:ext uri="{BB962C8B-B14F-4D97-AF65-F5344CB8AC3E}">
        <p14:creationId xmlns:p14="http://schemas.microsoft.com/office/powerpoint/2010/main" val="203108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Discussion (Part I)</a:t>
            </a:r>
          </a:p>
        </p:txBody>
      </p:sp>
      <p:sp>
        <p:nvSpPr>
          <p:cNvPr id="3" name="Content Placeholder 2"/>
          <p:cNvSpPr>
            <a:spLocks noGrp="1"/>
          </p:cNvSpPr>
          <p:nvPr>
            <p:ph idx="1"/>
          </p:nvPr>
        </p:nvSpPr>
        <p:spPr/>
        <p:txBody>
          <a:bodyPr/>
          <a:lstStyle/>
          <a:p>
            <a:pPr marL="0" indent="0">
              <a:buNone/>
            </a:pPr>
            <a:r>
              <a:rPr lang="en-US" dirty="0"/>
              <a:t>What do you think of </a:t>
            </a:r>
            <a:r>
              <a:rPr lang="en-US" dirty="0" err="1"/>
              <a:t>Gregor’s</a:t>
            </a:r>
            <a:r>
              <a:rPr lang="en-US" dirty="0"/>
              <a:t> response to his calamity? Why does he seem more concerned about his job and his family than what’s happened to him? </a:t>
            </a:r>
          </a:p>
          <a:p>
            <a:endParaRPr lang="en-US" dirty="0"/>
          </a:p>
        </p:txBody>
      </p:sp>
    </p:spTree>
    <p:extLst>
      <p:ext uri="{BB962C8B-B14F-4D97-AF65-F5344CB8AC3E}">
        <p14:creationId xmlns:p14="http://schemas.microsoft.com/office/powerpoint/2010/main" val="2286137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Types</a:t>
            </a:r>
          </a:p>
        </p:txBody>
      </p:sp>
      <p:sp>
        <p:nvSpPr>
          <p:cNvPr id="3" name="Content Placeholder 2"/>
          <p:cNvSpPr>
            <a:spLocks noGrp="1"/>
          </p:cNvSpPr>
          <p:nvPr>
            <p:ph idx="1"/>
          </p:nvPr>
        </p:nvSpPr>
        <p:spPr/>
        <p:txBody>
          <a:bodyPr/>
          <a:lstStyle/>
          <a:p>
            <a:pPr marL="0" indent="0">
              <a:buNone/>
            </a:pPr>
            <a:r>
              <a:rPr lang="en-US" dirty="0"/>
              <a:t>Some basic types of “conflict”: </a:t>
            </a:r>
          </a:p>
          <a:p>
            <a:r>
              <a:rPr lang="en-US" dirty="0">
                <a:solidFill>
                  <a:srgbClr val="F79646"/>
                </a:solidFill>
              </a:rPr>
              <a:t>Human against Human</a:t>
            </a:r>
          </a:p>
          <a:p>
            <a:r>
              <a:rPr lang="en-US" dirty="0">
                <a:solidFill>
                  <a:srgbClr val="F79646"/>
                </a:solidFill>
              </a:rPr>
              <a:t>Human against Society</a:t>
            </a:r>
          </a:p>
          <a:p>
            <a:r>
              <a:rPr lang="en-US" dirty="0">
                <a:solidFill>
                  <a:srgbClr val="F79646"/>
                </a:solidFill>
              </a:rPr>
              <a:t>Human against Nature</a:t>
            </a:r>
          </a:p>
          <a:p>
            <a:r>
              <a:rPr lang="en-US" dirty="0">
                <a:solidFill>
                  <a:srgbClr val="F79646"/>
                </a:solidFill>
              </a:rPr>
              <a:t>Human against Self</a:t>
            </a:r>
          </a:p>
          <a:p>
            <a:r>
              <a:rPr lang="en-US" dirty="0">
                <a:solidFill>
                  <a:srgbClr val="F79646"/>
                </a:solidFill>
              </a:rPr>
              <a:t>Human against Metaphysical Force (e.g., God, the supernatural, etc.)</a:t>
            </a:r>
          </a:p>
        </p:txBody>
      </p:sp>
    </p:spTree>
    <p:extLst>
      <p:ext uri="{BB962C8B-B14F-4D97-AF65-F5344CB8AC3E}">
        <p14:creationId xmlns:p14="http://schemas.microsoft.com/office/powerpoint/2010/main" val="277248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‘monstrosity’ created?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William Shakespeare: </a:t>
            </a:r>
            <a:r>
              <a:rPr lang="en-US" dirty="0" smtClean="0">
                <a:solidFill>
                  <a:schemeClr val="accent6"/>
                </a:solidFill>
              </a:rPr>
              <a:t>“Some are born great, some achieve greatness, and some have greatness thrust upon them.” </a:t>
            </a:r>
          </a:p>
          <a:p>
            <a:pPr marL="0" indent="0">
              <a:buNone/>
            </a:pPr>
            <a:endParaRPr lang="en-US" dirty="0"/>
          </a:p>
          <a:p>
            <a:pPr marL="0" indent="0">
              <a:buNone/>
            </a:pPr>
            <a:r>
              <a:rPr lang="en-US" dirty="0" smtClean="0"/>
              <a:t>A modification: </a:t>
            </a:r>
            <a:r>
              <a:rPr lang="en-US" dirty="0" smtClean="0">
                <a:solidFill>
                  <a:srgbClr val="F79646"/>
                </a:solidFill>
              </a:rPr>
              <a:t>“Some are born </a:t>
            </a:r>
            <a:r>
              <a:rPr lang="en-US" dirty="0" smtClean="0">
                <a:solidFill>
                  <a:srgbClr val="FF0000"/>
                </a:solidFill>
              </a:rPr>
              <a:t>monsters</a:t>
            </a:r>
            <a:r>
              <a:rPr lang="en-US" dirty="0" smtClean="0">
                <a:solidFill>
                  <a:srgbClr val="F79646"/>
                </a:solidFill>
              </a:rPr>
              <a:t>, some achieve </a:t>
            </a:r>
            <a:r>
              <a:rPr lang="en-US" dirty="0" smtClean="0">
                <a:solidFill>
                  <a:srgbClr val="FF0000"/>
                </a:solidFill>
              </a:rPr>
              <a:t>monstrosity</a:t>
            </a:r>
            <a:r>
              <a:rPr lang="en-US" dirty="0" smtClean="0">
                <a:solidFill>
                  <a:srgbClr val="F79646"/>
                </a:solidFill>
              </a:rPr>
              <a:t>, and some have </a:t>
            </a:r>
            <a:r>
              <a:rPr lang="en-US" dirty="0" smtClean="0">
                <a:solidFill>
                  <a:srgbClr val="FF0000"/>
                </a:solidFill>
              </a:rPr>
              <a:t>monstrosity</a:t>
            </a:r>
            <a:r>
              <a:rPr lang="en-US" dirty="0" smtClean="0">
                <a:solidFill>
                  <a:srgbClr val="F79646"/>
                </a:solidFill>
              </a:rPr>
              <a:t> thrust upon them.” </a:t>
            </a:r>
          </a:p>
          <a:p>
            <a:pPr marL="0" indent="0">
              <a:buNone/>
            </a:pPr>
            <a:endParaRPr lang="en-US" dirty="0">
              <a:solidFill>
                <a:srgbClr val="F79646"/>
              </a:solidFill>
            </a:endParaRPr>
          </a:p>
          <a:p>
            <a:pPr marL="0" indent="0">
              <a:buNone/>
            </a:pPr>
            <a:r>
              <a:rPr lang="en-US" dirty="0" smtClean="0"/>
              <a:t>Discussion question: </a:t>
            </a:r>
            <a:r>
              <a:rPr lang="en-US" dirty="0" smtClean="0">
                <a:solidFill>
                  <a:srgbClr val="FFFF00"/>
                </a:solidFill>
              </a:rPr>
              <a:t>Which of these three options best applies to Frankenstein’s monster? Why? </a:t>
            </a:r>
          </a:p>
        </p:txBody>
      </p:sp>
    </p:spTree>
    <p:extLst>
      <p:ext uri="{BB962C8B-B14F-4D97-AF65-F5344CB8AC3E}">
        <p14:creationId xmlns:p14="http://schemas.microsoft.com/office/powerpoint/2010/main" val="646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79646"/>
                </a:solidFill>
              </a:rPr>
              <a:t>Frameworks for </a:t>
            </a:r>
            <a:r>
              <a:rPr lang="en-US" i="1" dirty="0">
                <a:solidFill>
                  <a:srgbClr val="F79646"/>
                </a:solidFill>
              </a:rPr>
              <a:t>The Metamorphosis</a:t>
            </a:r>
            <a:endParaRPr lang="en-US" dirty="0">
              <a:solidFill>
                <a:srgbClr val="F79646"/>
              </a:solidFill>
            </a:endParaRPr>
          </a:p>
        </p:txBody>
      </p:sp>
      <p:sp>
        <p:nvSpPr>
          <p:cNvPr id="3" name="Content Placeholder 2"/>
          <p:cNvSpPr>
            <a:spLocks noGrp="1"/>
          </p:cNvSpPr>
          <p:nvPr>
            <p:ph idx="1"/>
          </p:nvPr>
        </p:nvSpPr>
        <p:spPr/>
        <p:txBody>
          <a:bodyPr>
            <a:normAutofit fontScale="92500" lnSpcReduction="20000"/>
          </a:bodyPr>
          <a:lstStyle/>
          <a:p>
            <a:r>
              <a:rPr lang="en-US" dirty="0" err="1"/>
              <a:t>Gregor</a:t>
            </a:r>
            <a:r>
              <a:rPr lang="en-US" dirty="0"/>
              <a:t> vs. Himself</a:t>
            </a:r>
          </a:p>
          <a:p>
            <a:pPr lvl="1"/>
            <a:r>
              <a:rPr lang="en-US" dirty="0"/>
              <a:t>Body</a:t>
            </a:r>
          </a:p>
          <a:p>
            <a:pPr lvl="1"/>
            <a:r>
              <a:rPr lang="en-US" dirty="0"/>
              <a:t>Psyche</a:t>
            </a:r>
          </a:p>
          <a:p>
            <a:r>
              <a:rPr lang="en-US" dirty="0" err="1"/>
              <a:t>Gregor</a:t>
            </a:r>
            <a:r>
              <a:rPr lang="en-US" dirty="0"/>
              <a:t> vs. Society</a:t>
            </a:r>
          </a:p>
          <a:p>
            <a:pPr lvl="1"/>
            <a:r>
              <a:rPr lang="en-US" dirty="0"/>
              <a:t>His family</a:t>
            </a:r>
          </a:p>
          <a:p>
            <a:pPr lvl="1"/>
            <a:r>
              <a:rPr lang="en-US" dirty="0"/>
              <a:t>His work</a:t>
            </a:r>
          </a:p>
          <a:p>
            <a:r>
              <a:rPr lang="en-US" dirty="0" err="1"/>
              <a:t>Gregor</a:t>
            </a:r>
            <a:r>
              <a:rPr lang="en-US" dirty="0"/>
              <a:t> vs. Metaphysics </a:t>
            </a:r>
          </a:p>
          <a:p>
            <a:pPr lvl="1"/>
            <a:r>
              <a:rPr lang="en-US" dirty="0"/>
              <a:t>God (or absence of God)</a:t>
            </a:r>
          </a:p>
          <a:p>
            <a:pPr lvl="1"/>
            <a:r>
              <a:rPr lang="en-US" dirty="0"/>
              <a:t>Existential crisis</a:t>
            </a:r>
          </a:p>
          <a:p>
            <a:pPr lvl="1"/>
            <a:r>
              <a:rPr lang="en-US" dirty="0"/>
              <a:t>Absurdity</a:t>
            </a:r>
          </a:p>
          <a:p>
            <a:pPr lvl="1"/>
            <a:endParaRPr lang="en-US" dirty="0"/>
          </a:p>
        </p:txBody>
      </p:sp>
      <p:pic>
        <p:nvPicPr>
          <p:cNvPr id="4" name="Picture 3"/>
          <p:cNvPicPr>
            <a:picLocks noChangeAspect="1"/>
          </p:cNvPicPr>
          <p:nvPr/>
        </p:nvPicPr>
        <p:blipFill>
          <a:blip r:embed="rId2"/>
          <a:stretch>
            <a:fillRect/>
          </a:stretch>
        </p:blipFill>
        <p:spPr>
          <a:xfrm>
            <a:off x="5343980" y="1417638"/>
            <a:ext cx="3800020" cy="5440362"/>
          </a:xfrm>
          <a:prstGeom prst="rect">
            <a:avLst/>
          </a:prstGeom>
        </p:spPr>
      </p:pic>
    </p:spTree>
    <p:extLst>
      <p:ext uri="{BB962C8B-B14F-4D97-AF65-F5344CB8AC3E}">
        <p14:creationId xmlns:p14="http://schemas.microsoft.com/office/powerpoint/2010/main" val="54290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Question</a:t>
            </a:r>
          </a:p>
        </p:txBody>
      </p:sp>
      <p:sp>
        <p:nvSpPr>
          <p:cNvPr id="3" name="Content Placeholder 2"/>
          <p:cNvSpPr>
            <a:spLocks noGrp="1"/>
          </p:cNvSpPr>
          <p:nvPr>
            <p:ph idx="1"/>
          </p:nvPr>
        </p:nvSpPr>
        <p:spPr>
          <a:xfrm>
            <a:off x="457200" y="1600200"/>
            <a:ext cx="8229600" cy="5100353"/>
          </a:xfrm>
        </p:spPr>
        <p:txBody>
          <a:bodyPr>
            <a:normAutofit fontScale="85000" lnSpcReduction="10000"/>
          </a:bodyPr>
          <a:lstStyle/>
          <a:p>
            <a:pPr marL="0" indent="0">
              <a:buNone/>
            </a:pPr>
            <a:r>
              <a:rPr lang="en-US" dirty="0">
                <a:solidFill>
                  <a:schemeClr val="accent6"/>
                </a:solidFill>
              </a:rPr>
              <a:t>Can any of the seven “monster theses” we’ve studied help us understand </a:t>
            </a:r>
            <a:r>
              <a:rPr lang="en-US" dirty="0" err="1">
                <a:solidFill>
                  <a:schemeClr val="accent6"/>
                </a:solidFill>
              </a:rPr>
              <a:t>Gregor’s</a:t>
            </a:r>
            <a:r>
              <a:rPr lang="en-US" dirty="0">
                <a:solidFill>
                  <a:schemeClr val="accent6"/>
                </a:solidFill>
              </a:rPr>
              <a:t> ‘monstrosity’ so far? How so? </a:t>
            </a:r>
          </a:p>
          <a:p>
            <a:pPr marL="0" indent="0">
              <a:buNone/>
            </a:pPr>
            <a:endParaRPr lang="en-US" dirty="0">
              <a:solidFill>
                <a:schemeClr val="accent6"/>
              </a:solidFill>
            </a:endParaRPr>
          </a:p>
          <a:p>
            <a:pPr marL="514350" indent="-514350">
              <a:buFont typeface="+mj-lt"/>
              <a:buAutoNum type="arabicPeriod"/>
            </a:pPr>
            <a:r>
              <a:rPr lang="en-US" dirty="0"/>
              <a:t>The Monster’s Body Is a Cultural Body </a:t>
            </a:r>
          </a:p>
          <a:p>
            <a:pPr marL="514350" indent="-514350">
              <a:buFont typeface="+mj-lt"/>
              <a:buAutoNum type="arabicPeriod"/>
            </a:pPr>
            <a:r>
              <a:rPr lang="en-US" dirty="0"/>
              <a:t>The Monster Always Escapes </a:t>
            </a:r>
          </a:p>
          <a:p>
            <a:pPr marL="514350" indent="-514350">
              <a:buFont typeface="+mj-lt"/>
              <a:buAutoNum type="arabicPeriod"/>
            </a:pPr>
            <a:r>
              <a:rPr lang="en-US" dirty="0"/>
              <a:t>The Monster is the Harbinger of Category Crisis </a:t>
            </a:r>
          </a:p>
          <a:p>
            <a:pPr marL="514350" indent="-514350">
              <a:buFont typeface="+mj-lt"/>
              <a:buAutoNum type="arabicPeriod"/>
            </a:pPr>
            <a:r>
              <a:rPr lang="en-US" dirty="0"/>
              <a:t>The Monster Dwells at the Gates of Difference</a:t>
            </a:r>
          </a:p>
          <a:p>
            <a:pPr marL="514350" indent="-514350">
              <a:buFont typeface="+mj-lt"/>
              <a:buAutoNum type="arabicPeriod"/>
            </a:pPr>
            <a:r>
              <a:rPr lang="en-US" dirty="0"/>
              <a:t>The Monster Polices the Borders of the Possible </a:t>
            </a:r>
          </a:p>
          <a:p>
            <a:pPr marL="514350" indent="-514350">
              <a:buFont typeface="+mj-lt"/>
              <a:buAutoNum type="arabicPeriod"/>
            </a:pPr>
            <a:r>
              <a:rPr lang="en-US" dirty="0"/>
              <a:t>Fear of the Monster is Really a Kind of Desire </a:t>
            </a:r>
          </a:p>
          <a:p>
            <a:pPr marL="514350" indent="-514350">
              <a:buFont typeface="+mj-lt"/>
              <a:buAutoNum type="arabicPeriod"/>
            </a:pPr>
            <a:r>
              <a:rPr lang="en-US" dirty="0"/>
              <a:t>The Monster Stands at the Threshold… of Becoming </a:t>
            </a:r>
          </a:p>
          <a:p>
            <a:pPr marL="0" indent="0">
              <a:buNone/>
            </a:pPr>
            <a:endParaRPr lang="en-US" dirty="0">
              <a:solidFill>
                <a:schemeClr val="accent6"/>
              </a:solidFill>
            </a:endParaRPr>
          </a:p>
          <a:p>
            <a:endParaRPr lang="en-US" dirty="0"/>
          </a:p>
        </p:txBody>
      </p:sp>
    </p:spTree>
    <p:extLst>
      <p:ext uri="{BB962C8B-B14F-4D97-AF65-F5344CB8AC3E}">
        <p14:creationId xmlns:p14="http://schemas.microsoft.com/office/powerpoint/2010/main" val="3158060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Part II</a:t>
            </a:r>
          </a:p>
        </p:txBody>
      </p:sp>
      <p:sp>
        <p:nvSpPr>
          <p:cNvPr id="3" name="Content Placeholder 2"/>
          <p:cNvSpPr>
            <a:spLocks noGrp="1"/>
          </p:cNvSpPr>
          <p:nvPr>
            <p:ph idx="1"/>
          </p:nvPr>
        </p:nvSpPr>
        <p:spPr/>
        <p:txBody>
          <a:bodyPr>
            <a:normAutofit fontScale="92500" lnSpcReduction="10000"/>
          </a:bodyPr>
          <a:lstStyle/>
          <a:p>
            <a:pPr marL="0" indent="0">
              <a:buNone/>
            </a:pPr>
            <a:endParaRPr lang="en-US" dirty="0"/>
          </a:p>
          <a:p>
            <a:pPr marL="0" lvl="0" indent="0">
              <a:buNone/>
            </a:pPr>
            <a:r>
              <a:rPr lang="en-US" i="1" dirty="0"/>
              <a:t>The Metamorphosis</a:t>
            </a:r>
            <a:r>
              <a:rPr lang="en-US" dirty="0"/>
              <a:t> begins with </a:t>
            </a:r>
            <a:r>
              <a:rPr lang="en-US" dirty="0" err="1"/>
              <a:t>Gregor</a:t>
            </a:r>
            <a:r>
              <a:rPr lang="en-US" dirty="0"/>
              <a:t> </a:t>
            </a:r>
            <a:r>
              <a:rPr lang="en-US" dirty="0" err="1"/>
              <a:t>Samsa's</a:t>
            </a:r>
            <a:r>
              <a:rPr lang="en-US" dirty="0"/>
              <a:t> transformation into “some sort of monstrous insect,” but it is also about how he transforms </a:t>
            </a:r>
            <a:r>
              <a:rPr lang="en-US" i="1" dirty="0"/>
              <a:t>after</a:t>
            </a:r>
            <a:r>
              <a:rPr lang="en-US" dirty="0"/>
              <a:t> that initial event. How would you say </a:t>
            </a:r>
            <a:r>
              <a:rPr lang="en-US" dirty="0" err="1"/>
              <a:t>Gregor</a:t>
            </a:r>
            <a:r>
              <a:rPr lang="en-US" dirty="0"/>
              <a:t> changes throughout the narrative (up through Part II)? How does his family change? What do these changes reveal about the characters? </a:t>
            </a:r>
          </a:p>
          <a:p>
            <a:pPr marL="0" indent="0">
              <a:buNone/>
            </a:pPr>
            <a:endParaRPr lang="en-US" dirty="0"/>
          </a:p>
          <a:p>
            <a:pPr marL="0" indent="0">
              <a:buNone/>
            </a:pPr>
            <a:r>
              <a:rPr lang="en-US" dirty="0"/>
              <a:t>Write for five minutes. </a:t>
            </a:r>
          </a:p>
        </p:txBody>
      </p:sp>
    </p:spTree>
    <p:extLst>
      <p:ext uri="{BB962C8B-B14F-4D97-AF65-F5344CB8AC3E}">
        <p14:creationId xmlns:p14="http://schemas.microsoft.com/office/powerpoint/2010/main" val="1654659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“abject”</a:t>
            </a:r>
          </a:p>
        </p:txBody>
      </p:sp>
      <p:sp>
        <p:nvSpPr>
          <p:cNvPr id="3" name="Content Placeholder 2"/>
          <p:cNvSpPr>
            <a:spLocks noGrp="1"/>
          </p:cNvSpPr>
          <p:nvPr>
            <p:ph idx="1"/>
          </p:nvPr>
        </p:nvSpPr>
        <p:spPr/>
        <p:txBody>
          <a:bodyPr/>
          <a:lstStyle/>
          <a:p>
            <a:pPr marL="0" indent="0">
              <a:buNone/>
            </a:pPr>
            <a:r>
              <a:rPr lang="en-US" dirty="0"/>
              <a:t>Merriam-Webster: </a:t>
            </a:r>
          </a:p>
          <a:p>
            <a:r>
              <a:rPr lang="en-US" dirty="0">
                <a:solidFill>
                  <a:srgbClr val="F79646"/>
                </a:solidFill>
              </a:rPr>
              <a:t>sunk to or existing in a low state or condition; </a:t>
            </a:r>
          </a:p>
          <a:p>
            <a:r>
              <a:rPr lang="en-US" dirty="0">
                <a:solidFill>
                  <a:srgbClr val="F79646"/>
                </a:solidFill>
              </a:rPr>
              <a:t>cast down in spirit – servile, spiritless; </a:t>
            </a:r>
          </a:p>
          <a:p>
            <a:r>
              <a:rPr lang="en-US" dirty="0">
                <a:solidFill>
                  <a:srgbClr val="F79646"/>
                </a:solidFill>
              </a:rPr>
              <a:t>expressing or offered in a humble and often ingratiating or obsequious spirit</a:t>
            </a:r>
          </a:p>
          <a:p>
            <a:pPr marL="0" indent="0">
              <a:buNone/>
            </a:pPr>
            <a:r>
              <a:rPr lang="en-US" dirty="0"/>
              <a:t>More generally: </a:t>
            </a:r>
          </a:p>
          <a:p>
            <a:r>
              <a:rPr lang="en-US" dirty="0">
                <a:solidFill>
                  <a:schemeClr val="accent6"/>
                </a:solidFill>
              </a:rPr>
              <a:t>Something that is rejected by or disturbs social reason</a:t>
            </a:r>
          </a:p>
        </p:txBody>
      </p:sp>
    </p:spTree>
    <p:extLst>
      <p:ext uri="{BB962C8B-B14F-4D97-AF65-F5344CB8AC3E}">
        <p14:creationId xmlns:p14="http://schemas.microsoft.com/office/powerpoint/2010/main" val="418838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“abject”</a:t>
            </a:r>
          </a:p>
        </p:txBody>
      </p:sp>
      <p:sp>
        <p:nvSpPr>
          <p:cNvPr id="3" name="Content Placeholder 2"/>
          <p:cNvSpPr>
            <a:spLocks noGrp="1"/>
          </p:cNvSpPr>
          <p:nvPr>
            <p:ph idx="1"/>
          </p:nvPr>
        </p:nvSpPr>
        <p:spPr>
          <a:xfrm>
            <a:off x="457200" y="1600200"/>
            <a:ext cx="4315809" cy="4525963"/>
          </a:xfrm>
        </p:spPr>
        <p:txBody>
          <a:bodyPr/>
          <a:lstStyle/>
          <a:p>
            <a:r>
              <a:rPr lang="en-US" dirty="0"/>
              <a:t>French theorist, philosopher, and novelist Julia </a:t>
            </a:r>
            <a:r>
              <a:rPr lang="en-US" dirty="0" err="1"/>
              <a:t>Kristeva</a:t>
            </a:r>
            <a:endParaRPr lang="en-US" dirty="0"/>
          </a:p>
          <a:p>
            <a:r>
              <a:rPr lang="en-US" dirty="0"/>
              <a:t>Associated with post-structuralism, postmodernism, psychoanalysis</a:t>
            </a:r>
          </a:p>
        </p:txBody>
      </p:sp>
      <p:pic>
        <p:nvPicPr>
          <p:cNvPr id="4" name="Picture 3"/>
          <p:cNvPicPr>
            <a:picLocks noChangeAspect="1"/>
          </p:cNvPicPr>
          <p:nvPr/>
        </p:nvPicPr>
        <p:blipFill>
          <a:blip r:embed="rId2"/>
          <a:stretch>
            <a:fillRect/>
          </a:stretch>
        </p:blipFill>
        <p:spPr>
          <a:xfrm>
            <a:off x="5727453" y="1417638"/>
            <a:ext cx="3416547" cy="5440362"/>
          </a:xfrm>
          <a:prstGeom prst="rect">
            <a:avLst/>
          </a:prstGeom>
        </p:spPr>
      </p:pic>
    </p:spTree>
    <p:extLst>
      <p:ext uri="{BB962C8B-B14F-4D97-AF65-F5344CB8AC3E}">
        <p14:creationId xmlns:p14="http://schemas.microsoft.com/office/powerpoint/2010/main" val="109456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“abject”</a:t>
            </a:r>
          </a:p>
        </p:txBody>
      </p:sp>
      <p:sp>
        <p:nvSpPr>
          <p:cNvPr id="3" name="Content Placeholder 2"/>
          <p:cNvSpPr>
            <a:spLocks noGrp="1"/>
          </p:cNvSpPr>
          <p:nvPr>
            <p:ph idx="1"/>
          </p:nvPr>
        </p:nvSpPr>
        <p:spPr>
          <a:xfrm>
            <a:off x="457201" y="1600200"/>
            <a:ext cx="4418234" cy="4525963"/>
          </a:xfrm>
        </p:spPr>
        <p:txBody>
          <a:bodyPr>
            <a:normAutofit lnSpcReduction="10000"/>
          </a:bodyPr>
          <a:lstStyle/>
          <a:p>
            <a:pPr marL="0" indent="0">
              <a:buNone/>
            </a:pPr>
            <a:r>
              <a:rPr lang="en-US" dirty="0">
                <a:solidFill>
                  <a:srgbClr val="FFFF00"/>
                </a:solidFill>
              </a:rPr>
              <a:t>Examples: </a:t>
            </a:r>
          </a:p>
          <a:p>
            <a:r>
              <a:rPr lang="en-US" dirty="0"/>
              <a:t>Filth, garbage, trash</a:t>
            </a:r>
          </a:p>
          <a:p>
            <a:r>
              <a:rPr lang="en-US" dirty="0"/>
              <a:t>Bodily wastes</a:t>
            </a:r>
          </a:p>
          <a:p>
            <a:pPr lvl="1"/>
            <a:r>
              <a:rPr lang="en-US" dirty="0"/>
              <a:t>Urine, feces, hair, baby teeth, nail clippings, pus, snot, spit</a:t>
            </a:r>
          </a:p>
          <a:p>
            <a:r>
              <a:rPr lang="en-US" dirty="0"/>
              <a:t>Pests (rats, cockroaches)</a:t>
            </a:r>
          </a:p>
          <a:p>
            <a:r>
              <a:rPr lang="en-US" dirty="0"/>
              <a:t>Corpses</a:t>
            </a:r>
          </a:p>
          <a:p>
            <a:pPr marL="457200" lvl="1" indent="0">
              <a:buNone/>
            </a:pPr>
            <a:endParaRPr lang="en-US" dirty="0"/>
          </a:p>
        </p:txBody>
      </p:sp>
      <p:pic>
        <p:nvPicPr>
          <p:cNvPr id="6" name="Picture 5"/>
          <p:cNvPicPr>
            <a:picLocks noChangeAspect="1"/>
          </p:cNvPicPr>
          <p:nvPr/>
        </p:nvPicPr>
        <p:blipFill>
          <a:blip r:embed="rId2"/>
          <a:stretch>
            <a:fillRect/>
          </a:stretch>
        </p:blipFill>
        <p:spPr>
          <a:xfrm>
            <a:off x="5612233" y="1476874"/>
            <a:ext cx="3531765" cy="2588789"/>
          </a:xfrm>
          <a:prstGeom prst="rect">
            <a:avLst/>
          </a:prstGeom>
        </p:spPr>
      </p:pic>
      <p:pic>
        <p:nvPicPr>
          <p:cNvPr id="7" name="Picture 6"/>
          <p:cNvPicPr>
            <a:picLocks noChangeAspect="1"/>
          </p:cNvPicPr>
          <p:nvPr/>
        </p:nvPicPr>
        <p:blipFill>
          <a:blip r:embed="rId3"/>
          <a:stretch>
            <a:fillRect/>
          </a:stretch>
        </p:blipFill>
        <p:spPr>
          <a:xfrm>
            <a:off x="5612234" y="4065663"/>
            <a:ext cx="3531765" cy="2822112"/>
          </a:xfrm>
          <a:prstGeom prst="rect">
            <a:avLst/>
          </a:prstGeom>
        </p:spPr>
      </p:pic>
    </p:spTree>
    <p:extLst>
      <p:ext uri="{BB962C8B-B14F-4D97-AF65-F5344CB8AC3E}">
        <p14:creationId xmlns:p14="http://schemas.microsoft.com/office/powerpoint/2010/main" val="12568846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The “abject”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solidFill>
                  <a:srgbClr val="FFFF00"/>
                </a:solidFill>
              </a:rPr>
              <a:t>Culturally: </a:t>
            </a:r>
            <a:r>
              <a:rPr lang="en-US" dirty="0"/>
              <a:t>This whole category represents that which society regards as dirty and unclean. In other words, these things are </a:t>
            </a:r>
            <a:r>
              <a:rPr lang="en-US" dirty="0" err="1"/>
              <a:t>transgressive</a:t>
            </a:r>
            <a:r>
              <a:rPr lang="en-US" dirty="0"/>
              <a:t>; they exist beyond what we deem normal or civilized society. For </a:t>
            </a:r>
            <a:r>
              <a:rPr lang="en-US" dirty="0" err="1"/>
              <a:t>Kristeva</a:t>
            </a:r>
            <a:r>
              <a:rPr lang="en-US" dirty="0"/>
              <a:t>, these things are not “gross” or repellent by nature. Rather, it is because society has long </a:t>
            </a:r>
            <a:r>
              <a:rPr lang="en-US" i="1" dirty="0"/>
              <a:t>deemed </a:t>
            </a:r>
            <a:r>
              <a:rPr lang="en-US" dirty="0"/>
              <a:t>them abject (unfit, unclean) that they are repellent to us. It is our negative associations with these phenomena that make us feel so disgusted and repelled when we encounter them in close proximity. </a:t>
            </a:r>
          </a:p>
        </p:txBody>
      </p:sp>
    </p:spTree>
    <p:extLst>
      <p:ext uri="{BB962C8B-B14F-4D97-AF65-F5344CB8AC3E}">
        <p14:creationId xmlns:p14="http://schemas.microsoft.com/office/powerpoint/2010/main" val="18122608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The “abject”</a:t>
            </a:r>
          </a:p>
        </p:txBody>
      </p:sp>
      <p:sp>
        <p:nvSpPr>
          <p:cNvPr id="3" name="Content Placeholder 2"/>
          <p:cNvSpPr>
            <a:spLocks noGrp="1"/>
          </p:cNvSpPr>
          <p:nvPr>
            <p:ph idx="1"/>
          </p:nvPr>
        </p:nvSpPr>
        <p:spPr/>
        <p:txBody>
          <a:bodyPr>
            <a:normAutofit/>
          </a:bodyPr>
          <a:lstStyle/>
          <a:p>
            <a:pPr marL="0" indent="0">
              <a:buNone/>
            </a:pPr>
            <a:r>
              <a:rPr lang="en-US" dirty="0">
                <a:solidFill>
                  <a:srgbClr val="FFFF00"/>
                </a:solidFill>
              </a:rPr>
              <a:t>Psychoanalytically:</a:t>
            </a:r>
          </a:p>
          <a:p>
            <a:r>
              <a:rPr lang="en-US" dirty="0"/>
              <a:t>We “abject” an object or thing in order to consolidate and solidify our sense of self (identity). </a:t>
            </a:r>
          </a:p>
          <a:p>
            <a:r>
              <a:rPr lang="en-US" dirty="0"/>
              <a:t>The abject can thus be symbolic, banal, quotidian (e.g., food, a texture or pattern). </a:t>
            </a:r>
          </a:p>
          <a:p>
            <a:r>
              <a:rPr lang="en-US" dirty="0"/>
              <a:t>It is the product of transformation from self to not-self; from subject to abject. </a:t>
            </a:r>
          </a:p>
        </p:txBody>
      </p:sp>
    </p:spTree>
    <p:extLst>
      <p:ext uri="{BB962C8B-B14F-4D97-AF65-F5344CB8AC3E}">
        <p14:creationId xmlns:p14="http://schemas.microsoft.com/office/powerpoint/2010/main" val="58726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“abject”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solidFill>
                  <a:srgbClr val="FFFF00"/>
                </a:solidFill>
              </a:rPr>
              <a:t>The Abject vs. The Gross or Grotesque</a:t>
            </a:r>
          </a:p>
          <a:p>
            <a:r>
              <a:rPr lang="en-US" dirty="0"/>
              <a:t>NOT identical</a:t>
            </a:r>
          </a:p>
          <a:p>
            <a:r>
              <a:rPr lang="en-US" dirty="0"/>
              <a:t>Something can be gross without being abject, and vice versa</a:t>
            </a:r>
          </a:p>
          <a:p>
            <a:r>
              <a:rPr lang="en-US" dirty="0"/>
              <a:t>The abject can be banal, ordinary, everyday</a:t>
            </a:r>
          </a:p>
          <a:p>
            <a:pPr lvl="1"/>
            <a:r>
              <a:rPr lang="en-US" dirty="0"/>
              <a:t>Food </a:t>
            </a:r>
          </a:p>
          <a:p>
            <a:pPr lvl="1"/>
            <a:r>
              <a:rPr lang="en-US" dirty="0"/>
              <a:t>Textures</a:t>
            </a:r>
          </a:p>
          <a:p>
            <a:pPr lvl="1"/>
            <a:r>
              <a:rPr lang="en-US" dirty="0"/>
              <a:t>Smells</a:t>
            </a:r>
          </a:p>
          <a:p>
            <a:r>
              <a:rPr lang="en-US" dirty="0"/>
              <a:t>The abject is both </a:t>
            </a:r>
            <a:r>
              <a:rPr lang="en-US" i="1" dirty="0"/>
              <a:t>subjective</a:t>
            </a:r>
            <a:r>
              <a:rPr lang="en-US" dirty="0"/>
              <a:t> and </a:t>
            </a:r>
            <a:r>
              <a:rPr lang="en-US" i="1" dirty="0"/>
              <a:t>culturally coded</a:t>
            </a:r>
            <a:endParaRPr lang="en-US" dirty="0"/>
          </a:p>
          <a:p>
            <a:pPr marL="457200" lvl="1" indent="0">
              <a:buNone/>
            </a:pPr>
            <a:endParaRPr lang="en-US" dirty="0"/>
          </a:p>
        </p:txBody>
      </p:sp>
    </p:spTree>
    <p:extLst>
      <p:ext uri="{BB962C8B-B14F-4D97-AF65-F5344CB8AC3E}">
        <p14:creationId xmlns:p14="http://schemas.microsoft.com/office/powerpoint/2010/main" val="11236650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p:txBody>
          <a:bodyPr/>
          <a:lstStyle/>
          <a:p>
            <a:pPr marL="0" indent="0">
              <a:buNone/>
            </a:pPr>
            <a:r>
              <a:rPr lang="en-US" dirty="0">
                <a:solidFill>
                  <a:srgbClr val="FFFFFF"/>
                </a:solidFill>
              </a:rPr>
              <a:t>Think about the concept of the “abject” that we’ve discussed, and consider its different aspects. Describe the treatment of “the abject” in </a:t>
            </a:r>
            <a:r>
              <a:rPr lang="en-US" i="1" dirty="0">
                <a:solidFill>
                  <a:srgbClr val="FFFFFF"/>
                </a:solidFill>
              </a:rPr>
              <a:t>The Metamorphosis</a:t>
            </a:r>
            <a:r>
              <a:rPr lang="en-US" dirty="0">
                <a:solidFill>
                  <a:srgbClr val="FFFFFF"/>
                </a:solidFill>
              </a:rPr>
              <a:t>. What is the source of the ‘abject’ in the novel, and why do the characters find it so disgusting? Are </a:t>
            </a:r>
            <a:r>
              <a:rPr lang="en-US" i="1" dirty="0">
                <a:solidFill>
                  <a:srgbClr val="FFFFFF"/>
                </a:solidFill>
              </a:rPr>
              <a:t>we</a:t>
            </a:r>
            <a:r>
              <a:rPr lang="en-US" dirty="0">
                <a:solidFill>
                  <a:srgbClr val="FFFFFF"/>
                </a:solidFill>
              </a:rPr>
              <a:t> meant to find it disgusting? </a:t>
            </a:r>
          </a:p>
        </p:txBody>
      </p:sp>
    </p:spTree>
    <p:extLst>
      <p:ext uri="{BB962C8B-B14F-4D97-AF65-F5344CB8AC3E}">
        <p14:creationId xmlns:p14="http://schemas.microsoft.com/office/powerpoint/2010/main" val="3628942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79646"/>
                </a:solidFill>
              </a:rPr>
              <a:t>Franz Kafka, “Prometheus” </a:t>
            </a:r>
            <a:br>
              <a:rPr lang="en-US" dirty="0">
                <a:solidFill>
                  <a:srgbClr val="F79646"/>
                </a:solidFill>
              </a:rPr>
            </a:br>
            <a:r>
              <a:rPr lang="en-US" dirty="0">
                <a:solidFill>
                  <a:srgbClr val="F79646"/>
                </a:solidFill>
              </a:rPr>
              <a:t>(c. 1917-23)</a:t>
            </a:r>
          </a:p>
        </p:txBody>
      </p:sp>
      <p:sp>
        <p:nvSpPr>
          <p:cNvPr id="3" name="Content Placeholder 2"/>
          <p:cNvSpPr>
            <a:spLocks noGrp="1"/>
          </p:cNvSpPr>
          <p:nvPr>
            <p:ph idx="1"/>
          </p:nvPr>
        </p:nvSpPr>
        <p:spPr>
          <a:xfrm>
            <a:off x="457200" y="1600200"/>
            <a:ext cx="8229600" cy="4976105"/>
          </a:xfrm>
        </p:spPr>
        <p:txBody>
          <a:bodyPr>
            <a:noAutofit/>
          </a:bodyPr>
          <a:lstStyle/>
          <a:p>
            <a:pPr marL="0" indent="0">
              <a:buNone/>
            </a:pPr>
            <a:r>
              <a:rPr lang="en-US" sz="2400" dirty="0"/>
              <a:t>“There are four legends concerning Prometheus: According to the first, he was clamped to a rock in the Caucasus for betraying the secrets of the gods to men, and the gods sent eagles to feed on his liver, which was perpetually renewed. According to the second, Prometheus, goaded by the pain of the tearing beaks, pressed himself deeper and deeper into the rock until he became one with it. According to the third, his treachery was forgotten in the course of thousands of years, the gods forgotten, the eagles, he himself forgotten. According to the fourth, every one grew weary of the meaningless affair. The gods grew weary, the eagles grew weary, the wound closed wearily. There remained the inexplicable mass of rock. The legend tried to explain the inexplicable. As it came out of a substratum of truth it had in turn to end in the inexplicable.”</a:t>
            </a:r>
          </a:p>
          <a:p>
            <a:endParaRPr lang="en-US" sz="2200" dirty="0"/>
          </a:p>
        </p:txBody>
      </p:sp>
    </p:spTree>
    <p:extLst>
      <p:ext uri="{BB962C8B-B14F-4D97-AF65-F5344CB8AC3E}">
        <p14:creationId xmlns:p14="http://schemas.microsoft.com/office/powerpoint/2010/main" val="7850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Re-Cap</a:t>
            </a:r>
            <a:endParaRPr lang="en-US" dirty="0">
              <a:solidFill>
                <a:schemeClr val="accent6"/>
              </a:solidFill>
            </a:endParaRPr>
          </a:p>
        </p:txBody>
      </p:sp>
      <p:sp>
        <p:nvSpPr>
          <p:cNvPr id="3" name="Content Placeholder 2"/>
          <p:cNvSpPr>
            <a:spLocks noGrp="1"/>
          </p:cNvSpPr>
          <p:nvPr>
            <p:ph idx="1"/>
          </p:nvPr>
        </p:nvSpPr>
        <p:spPr/>
        <p:txBody>
          <a:bodyPr/>
          <a:lstStyle/>
          <a:p>
            <a:r>
              <a:rPr lang="en-US" dirty="0" smtClean="0"/>
              <a:t>What do you remember about the concept of the abject? Try to recall its different aspects, meanings, and contexts. </a:t>
            </a:r>
          </a:p>
        </p:txBody>
      </p:sp>
    </p:spTree>
    <p:extLst>
      <p:ext uri="{BB962C8B-B14F-4D97-AF65-F5344CB8AC3E}">
        <p14:creationId xmlns:p14="http://schemas.microsoft.com/office/powerpoint/2010/main" val="12757743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Aspects of the “Abject”</a:t>
            </a:r>
            <a:endParaRPr lang="en-US" dirty="0">
              <a:solidFill>
                <a:schemeClr val="accent6"/>
              </a:solidFill>
            </a:endParaRPr>
          </a:p>
        </p:txBody>
      </p:sp>
      <p:sp>
        <p:nvSpPr>
          <p:cNvPr id="3" name="Content Placeholder 2"/>
          <p:cNvSpPr>
            <a:spLocks noGrp="1"/>
          </p:cNvSpPr>
          <p:nvPr>
            <p:ph idx="1"/>
          </p:nvPr>
        </p:nvSpPr>
        <p:spPr/>
        <p:txBody>
          <a:bodyPr/>
          <a:lstStyle/>
          <a:p>
            <a:r>
              <a:rPr lang="en-US" dirty="0" smtClean="0">
                <a:solidFill>
                  <a:srgbClr val="FFFF00"/>
                </a:solidFill>
              </a:rPr>
              <a:t>The Body: </a:t>
            </a:r>
            <a:r>
              <a:rPr lang="en-US" dirty="0" smtClean="0"/>
              <a:t>that which has been separated from the body and is considered radically other—the “not-self”</a:t>
            </a:r>
          </a:p>
          <a:p>
            <a:r>
              <a:rPr lang="en-US" dirty="0" smtClean="0">
                <a:solidFill>
                  <a:srgbClr val="FFFF00"/>
                </a:solidFill>
              </a:rPr>
              <a:t>Social Status: </a:t>
            </a:r>
            <a:r>
              <a:rPr lang="en-US" dirty="0" smtClean="0"/>
              <a:t>a ‘low’ state; outcast; someone who occupies the lowest social position, or who is rejected from society</a:t>
            </a:r>
            <a:endParaRPr lang="en-US" dirty="0"/>
          </a:p>
        </p:txBody>
      </p:sp>
    </p:spTree>
    <p:extLst>
      <p:ext uri="{BB962C8B-B14F-4D97-AF65-F5344CB8AC3E}">
        <p14:creationId xmlns:p14="http://schemas.microsoft.com/office/powerpoint/2010/main" val="1854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Now that you’ve finished the novel, where else do you see the abject at work? How is </a:t>
            </a:r>
            <a:r>
              <a:rPr lang="en-US" dirty="0" err="1" smtClean="0"/>
              <a:t>Gregor</a:t>
            </a:r>
            <a:r>
              <a:rPr lang="en-US" dirty="0" smtClean="0"/>
              <a:t> related to the abject? How are we supposed to feel about him and his plight? </a:t>
            </a:r>
            <a:endParaRPr lang="en-US" dirty="0"/>
          </a:p>
        </p:txBody>
      </p:sp>
    </p:spTree>
    <p:extLst>
      <p:ext uri="{BB962C8B-B14F-4D97-AF65-F5344CB8AC3E}">
        <p14:creationId xmlns:p14="http://schemas.microsoft.com/office/powerpoint/2010/main" val="275116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Literature as ‘Symptom’</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“Although Kafka does not offer anything like a causal account of </a:t>
            </a:r>
            <a:r>
              <a:rPr lang="en-US" dirty="0" err="1"/>
              <a:t>Gregor’s</a:t>
            </a:r>
            <a:r>
              <a:rPr lang="en-US" dirty="0"/>
              <a:t> transformation, he does suggest a number of possible systemic or structural features that help make sense of it. In other words, </a:t>
            </a:r>
            <a:r>
              <a:rPr lang="en-US" dirty="0" err="1"/>
              <a:t>Gregor’s</a:t>
            </a:r>
            <a:r>
              <a:rPr lang="en-US" dirty="0"/>
              <a:t> fall into abjection can be approached as a </a:t>
            </a:r>
            <a:r>
              <a:rPr lang="en-US" i="1" dirty="0"/>
              <a:t>symptom </a:t>
            </a:r>
            <a:r>
              <a:rPr lang="en-US" dirty="0"/>
              <a:t>whose fascinating presence serves as a displaced condensation of larger and more diffuse disturbances within the social field marked out by the text.”</a:t>
            </a:r>
          </a:p>
          <a:p>
            <a:pPr marL="0" indent="0">
              <a:buNone/>
            </a:pPr>
            <a:r>
              <a:rPr lang="en-US" dirty="0"/>
              <a:t> –Eric </a:t>
            </a:r>
            <a:r>
              <a:rPr lang="en-US" dirty="0" err="1"/>
              <a:t>Santner</a:t>
            </a:r>
            <a:endParaRPr lang="en-US" dirty="0"/>
          </a:p>
        </p:txBody>
      </p:sp>
    </p:spTree>
    <p:extLst>
      <p:ext uri="{BB962C8B-B14F-4D97-AF65-F5344CB8AC3E}">
        <p14:creationId xmlns:p14="http://schemas.microsoft.com/office/powerpoint/2010/main" val="39442657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6"/>
                </a:solidFill>
              </a:rPr>
              <a:t>Richard von Krafft-Ebing (1840-1902)</a:t>
            </a:r>
          </a:p>
        </p:txBody>
      </p:sp>
      <p:sp>
        <p:nvSpPr>
          <p:cNvPr id="3" name="Content Placeholder 2"/>
          <p:cNvSpPr>
            <a:spLocks noGrp="1"/>
          </p:cNvSpPr>
          <p:nvPr>
            <p:ph idx="1"/>
          </p:nvPr>
        </p:nvSpPr>
        <p:spPr>
          <a:xfrm>
            <a:off x="277737" y="1600200"/>
            <a:ext cx="4973522" cy="4525963"/>
          </a:xfrm>
        </p:spPr>
        <p:txBody>
          <a:bodyPr>
            <a:normAutofit fontScale="92500" lnSpcReduction="20000"/>
          </a:bodyPr>
          <a:lstStyle/>
          <a:p>
            <a:pPr marL="0" indent="0">
              <a:buNone/>
            </a:pPr>
            <a:r>
              <a:rPr lang="en-US" dirty="0"/>
              <a:t>“The scientific study of the psychopathology of sexual life necessarily deals with the </a:t>
            </a:r>
            <a:r>
              <a:rPr lang="en-US" u="sng" dirty="0"/>
              <a:t>miseries</a:t>
            </a:r>
            <a:r>
              <a:rPr lang="en-US" dirty="0"/>
              <a:t> of man and the </a:t>
            </a:r>
            <a:r>
              <a:rPr lang="en-US" u="sng" dirty="0"/>
              <a:t>dark sides</a:t>
            </a:r>
            <a:r>
              <a:rPr lang="en-US" dirty="0"/>
              <a:t> of his existence, the </a:t>
            </a:r>
            <a:r>
              <a:rPr lang="en-US" u="sng" dirty="0"/>
              <a:t>shadow</a:t>
            </a:r>
            <a:r>
              <a:rPr lang="en-US" dirty="0"/>
              <a:t> of which contorts the sublime image of the deity into </a:t>
            </a:r>
            <a:r>
              <a:rPr lang="en-US" u="sng" dirty="0"/>
              <a:t>horrid caricatures</a:t>
            </a:r>
            <a:r>
              <a:rPr lang="en-US" dirty="0"/>
              <a:t>, and leads astray aestheticism and morality.”</a:t>
            </a:r>
          </a:p>
          <a:p>
            <a:pPr marL="0" indent="0">
              <a:buNone/>
            </a:pPr>
            <a:r>
              <a:rPr lang="en-US" i="1" dirty="0">
                <a:solidFill>
                  <a:srgbClr val="F79646"/>
                </a:solidFill>
              </a:rPr>
              <a:t>--</a:t>
            </a:r>
            <a:r>
              <a:rPr lang="en-US" i="1" dirty="0" err="1">
                <a:solidFill>
                  <a:srgbClr val="F79646"/>
                </a:solidFill>
              </a:rPr>
              <a:t>Psychopathia</a:t>
            </a:r>
            <a:r>
              <a:rPr lang="en-US" i="1" dirty="0">
                <a:solidFill>
                  <a:srgbClr val="F79646"/>
                </a:solidFill>
              </a:rPr>
              <a:t> </a:t>
            </a:r>
            <a:r>
              <a:rPr lang="en-US" i="1" dirty="0" err="1">
                <a:solidFill>
                  <a:srgbClr val="F79646"/>
                </a:solidFill>
              </a:rPr>
              <a:t>Sexualis</a:t>
            </a:r>
            <a:r>
              <a:rPr lang="en-US" dirty="0">
                <a:solidFill>
                  <a:srgbClr val="F79646"/>
                </a:solidFill>
              </a:rPr>
              <a:t> (1886)</a:t>
            </a:r>
            <a:endParaRPr lang="en-US" i="1" dirty="0">
              <a:solidFill>
                <a:srgbClr val="F79646"/>
              </a:solidFill>
            </a:endParaRPr>
          </a:p>
        </p:txBody>
      </p:sp>
      <p:pic>
        <p:nvPicPr>
          <p:cNvPr id="5" name="Picture 4"/>
          <p:cNvPicPr>
            <a:picLocks noChangeAspect="1"/>
          </p:cNvPicPr>
          <p:nvPr/>
        </p:nvPicPr>
        <p:blipFill>
          <a:blip r:embed="rId2"/>
          <a:stretch>
            <a:fillRect/>
          </a:stretch>
        </p:blipFill>
        <p:spPr>
          <a:xfrm>
            <a:off x="5251259" y="1417638"/>
            <a:ext cx="3892741" cy="5440362"/>
          </a:xfrm>
          <a:prstGeom prst="rect">
            <a:avLst/>
          </a:prstGeom>
        </p:spPr>
      </p:pic>
    </p:spTree>
    <p:extLst>
      <p:ext uri="{BB962C8B-B14F-4D97-AF65-F5344CB8AC3E}">
        <p14:creationId xmlns:p14="http://schemas.microsoft.com/office/powerpoint/2010/main" val="1505333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79646"/>
                </a:solidFill>
              </a:rPr>
              <a:t>Richard von Krafft-Ebing (1840-1902)</a:t>
            </a:r>
          </a:p>
        </p:txBody>
      </p:sp>
      <p:sp>
        <p:nvSpPr>
          <p:cNvPr id="3" name="Content Placeholder 2"/>
          <p:cNvSpPr>
            <a:spLocks noGrp="1"/>
          </p:cNvSpPr>
          <p:nvPr>
            <p:ph idx="1"/>
          </p:nvPr>
        </p:nvSpPr>
        <p:spPr>
          <a:xfrm>
            <a:off x="277737" y="1600200"/>
            <a:ext cx="4973522" cy="4525963"/>
          </a:xfrm>
        </p:spPr>
        <p:txBody>
          <a:bodyPr>
            <a:normAutofit/>
          </a:bodyPr>
          <a:lstStyle/>
          <a:p>
            <a:pPr marL="0" indent="0">
              <a:buNone/>
            </a:pPr>
            <a:r>
              <a:rPr lang="en-US" i="1" dirty="0" err="1">
                <a:solidFill>
                  <a:srgbClr val="FF0000"/>
                </a:solidFill>
              </a:rPr>
              <a:t>Psychopathia</a:t>
            </a:r>
            <a:r>
              <a:rPr lang="en-US" i="1" dirty="0">
                <a:solidFill>
                  <a:srgbClr val="FF0000"/>
                </a:solidFill>
              </a:rPr>
              <a:t> </a:t>
            </a:r>
            <a:r>
              <a:rPr lang="en-US" i="1" dirty="0" err="1">
                <a:solidFill>
                  <a:srgbClr val="FF0000"/>
                </a:solidFill>
              </a:rPr>
              <a:t>Sexualis</a:t>
            </a:r>
            <a:r>
              <a:rPr lang="en-US" dirty="0">
                <a:solidFill>
                  <a:srgbClr val="FF0000"/>
                </a:solidFill>
              </a:rPr>
              <a:t> (1886)</a:t>
            </a:r>
          </a:p>
          <a:p>
            <a:pPr marL="0" indent="0">
              <a:buNone/>
            </a:pPr>
            <a:r>
              <a:rPr lang="en-US" dirty="0"/>
              <a:t>Studied ‘sexual pathology’:</a:t>
            </a:r>
          </a:p>
          <a:p>
            <a:r>
              <a:rPr lang="en-US" dirty="0"/>
              <a:t>Homosexuality</a:t>
            </a:r>
          </a:p>
          <a:p>
            <a:r>
              <a:rPr lang="en-US" dirty="0"/>
              <a:t>Bisexuality</a:t>
            </a:r>
          </a:p>
          <a:p>
            <a:r>
              <a:rPr lang="en-US" dirty="0"/>
              <a:t>Sadism, Masochism</a:t>
            </a:r>
          </a:p>
          <a:p>
            <a:r>
              <a:rPr lang="en-US" dirty="0"/>
              <a:t>Pedophilia</a:t>
            </a:r>
          </a:p>
          <a:p>
            <a:r>
              <a:rPr lang="en-US" dirty="0"/>
              <a:t>Masturbation</a:t>
            </a:r>
          </a:p>
        </p:txBody>
      </p:sp>
      <p:pic>
        <p:nvPicPr>
          <p:cNvPr id="5" name="Picture 4"/>
          <p:cNvPicPr>
            <a:picLocks noChangeAspect="1"/>
          </p:cNvPicPr>
          <p:nvPr/>
        </p:nvPicPr>
        <p:blipFill>
          <a:blip r:embed="rId2"/>
          <a:stretch>
            <a:fillRect/>
          </a:stretch>
        </p:blipFill>
        <p:spPr>
          <a:xfrm>
            <a:off x="5251259" y="1417638"/>
            <a:ext cx="3892741" cy="5440362"/>
          </a:xfrm>
          <a:prstGeom prst="rect">
            <a:avLst/>
          </a:prstGeom>
        </p:spPr>
      </p:pic>
    </p:spTree>
    <p:extLst>
      <p:ext uri="{BB962C8B-B14F-4D97-AF65-F5344CB8AC3E}">
        <p14:creationId xmlns:p14="http://schemas.microsoft.com/office/powerpoint/2010/main" val="37946763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solidFill>
                  <a:schemeClr val="accent6"/>
                </a:solidFill>
              </a:rPr>
              <a:t>Leopold von </a:t>
            </a:r>
            <a:r>
              <a:rPr lang="en-US" sz="3800" dirty="0" err="1">
                <a:solidFill>
                  <a:schemeClr val="accent6"/>
                </a:solidFill>
              </a:rPr>
              <a:t>Sacher-Masoch</a:t>
            </a:r>
            <a:r>
              <a:rPr lang="en-US" sz="3800" dirty="0">
                <a:solidFill>
                  <a:schemeClr val="accent6"/>
                </a:solidFill>
              </a:rPr>
              <a:t> (1836-1895)</a:t>
            </a:r>
          </a:p>
        </p:txBody>
      </p:sp>
      <p:sp>
        <p:nvSpPr>
          <p:cNvPr id="3" name="Content Placeholder 2"/>
          <p:cNvSpPr>
            <a:spLocks noGrp="1"/>
          </p:cNvSpPr>
          <p:nvPr>
            <p:ph idx="1"/>
          </p:nvPr>
        </p:nvSpPr>
        <p:spPr>
          <a:xfrm>
            <a:off x="457200" y="1600200"/>
            <a:ext cx="4512554" cy="4525963"/>
          </a:xfrm>
        </p:spPr>
        <p:txBody>
          <a:bodyPr/>
          <a:lstStyle/>
          <a:p>
            <a:r>
              <a:rPr lang="en-US" dirty="0"/>
              <a:t>Namesake of “masochism” (coined by Krafft-Ebing)</a:t>
            </a:r>
          </a:p>
          <a:p>
            <a:r>
              <a:rPr lang="en-US" i="1" dirty="0"/>
              <a:t>Venus </a:t>
            </a:r>
            <a:r>
              <a:rPr lang="en-US" i="1" dirty="0" err="1"/>
              <a:t>im</a:t>
            </a:r>
            <a:r>
              <a:rPr lang="en-US" i="1" dirty="0"/>
              <a:t> </a:t>
            </a:r>
            <a:r>
              <a:rPr lang="en-US" i="1" dirty="0" err="1"/>
              <a:t>Pelz</a:t>
            </a:r>
            <a:r>
              <a:rPr lang="en-US" i="1" dirty="0"/>
              <a:t> (Venus in Furs)</a:t>
            </a:r>
            <a:r>
              <a:rPr lang="en-US" dirty="0"/>
              <a:t>, 1870</a:t>
            </a:r>
          </a:p>
          <a:p>
            <a:r>
              <a:rPr lang="en-US" dirty="0"/>
              <a:t>Fur as “fetish”</a:t>
            </a:r>
          </a:p>
          <a:p>
            <a:pPr marL="0" indent="0">
              <a:buNone/>
            </a:pPr>
            <a:endParaRPr lang="en-US" dirty="0"/>
          </a:p>
        </p:txBody>
      </p:sp>
      <p:pic>
        <p:nvPicPr>
          <p:cNvPr id="5" name="Picture 4"/>
          <p:cNvPicPr>
            <a:picLocks noChangeAspect="1"/>
          </p:cNvPicPr>
          <p:nvPr/>
        </p:nvPicPr>
        <p:blipFill>
          <a:blip r:embed="rId2"/>
          <a:stretch>
            <a:fillRect/>
          </a:stretch>
        </p:blipFill>
        <p:spPr>
          <a:xfrm>
            <a:off x="5415182" y="1238163"/>
            <a:ext cx="3563160" cy="5440362"/>
          </a:xfrm>
          <a:prstGeom prst="rect">
            <a:avLst/>
          </a:prstGeom>
        </p:spPr>
      </p:pic>
    </p:spTree>
    <p:extLst>
      <p:ext uri="{BB962C8B-B14F-4D97-AF65-F5344CB8AC3E}">
        <p14:creationId xmlns:p14="http://schemas.microsoft.com/office/powerpoint/2010/main" val="2064434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Franz Kafka</a:t>
            </a:r>
          </a:p>
        </p:txBody>
      </p:sp>
      <p:sp>
        <p:nvSpPr>
          <p:cNvPr id="3" name="Content Placeholder 2"/>
          <p:cNvSpPr>
            <a:spLocks noGrp="1"/>
          </p:cNvSpPr>
          <p:nvPr>
            <p:ph idx="1"/>
          </p:nvPr>
        </p:nvSpPr>
        <p:spPr>
          <a:xfrm>
            <a:off x="4746251" y="1600200"/>
            <a:ext cx="4397749" cy="4525963"/>
          </a:xfrm>
        </p:spPr>
        <p:txBody>
          <a:bodyPr>
            <a:normAutofit fontScale="92500" lnSpcReduction="20000"/>
          </a:bodyPr>
          <a:lstStyle/>
          <a:p>
            <a:r>
              <a:rPr lang="en-US" dirty="0"/>
              <a:t>1883-1924</a:t>
            </a:r>
          </a:p>
          <a:p>
            <a:r>
              <a:rPr lang="en-US" dirty="0"/>
              <a:t>Born in Prague</a:t>
            </a:r>
          </a:p>
          <a:p>
            <a:r>
              <a:rPr lang="en-US" dirty="0"/>
              <a:t>German-speaking Jew</a:t>
            </a:r>
          </a:p>
          <a:p>
            <a:r>
              <a:rPr lang="en-US" dirty="0"/>
              <a:t>Worked in insurance</a:t>
            </a:r>
          </a:p>
          <a:p>
            <a:r>
              <a:rPr lang="en-US" dirty="0"/>
              <a:t>Wrote </a:t>
            </a:r>
            <a:r>
              <a:rPr lang="en-US" i="1" dirty="0"/>
              <a:t>The Trial</a:t>
            </a:r>
            <a:r>
              <a:rPr lang="en-US" dirty="0"/>
              <a:t>, “In the Penal Colony,” “A Hunger Artist”</a:t>
            </a:r>
          </a:p>
          <a:p>
            <a:r>
              <a:rPr lang="en-US" dirty="0"/>
              <a:t>Associated with modernism, existentialism</a:t>
            </a:r>
          </a:p>
        </p:txBody>
      </p:sp>
      <p:pic>
        <p:nvPicPr>
          <p:cNvPr id="4" name="Picture 3"/>
          <p:cNvPicPr>
            <a:picLocks noChangeAspect="1"/>
          </p:cNvPicPr>
          <p:nvPr/>
        </p:nvPicPr>
        <p:blipFill>
          <a:blip r:embed="rId2"/>
          <a:stretch>
            <a:fillRect/>
          </a:stretch>
        </p:blipFill>
        <p:spPr>
          <a:xfrm>
            <a:off x="0" y="1493579"/>
            <a:ext cx="3728273" cy="5364421"/>
          </a:xfrm>
          <a:prstGeom prst="rect">
            <a:avLst/>
          </a:prstGeom>
        </p:spPr>
      </p:pic>
    </p:spTree>
    <p:extLst>
      <p:ext uri="{BB962C8B-B14F-4D97-AF65-F5344CB8AC3E}">
        <p14:creationId xmlns:p14="http://schemas.microsoft.com/office/powerpoint/2010/main" val="35094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Franz Kafka</a:t>
            </a:r>
          </a:p>
        </p:txBody>
      </p:sp>
      <p:sp>
        <p:nvSpPr>
          <p:cNvPr id="3" name="Content Placeholder 2"/>
          <p:cNvSpPr>
            <a:spLocks noGrp="1"/>
          </p:cNvSpPr>
          <p:nvPr>
            <p:ph idx="1"/>
          </p:nvPr>
        </p:nvSpPr>
        <p:spPr/>
        <p:txBody>
          <a:bodyPr>
            <a:normAutofit/>
          </a:bodyPr>
          <a:lstStyle/>
          <a:p>
            <a:r>
              <a:rPr lang="en-US" dirty="0">
                <a:solidFill>
                  <a:srgbClr val="FFFF00"/>
                </a:solidFill>
              </a:rPr>
              <a:t>Recurring themes: </a:t>
            </a:r>
          </a:p>
          <a:p>
            <a:pPr lvl="1"/>
            <a:r>
              <a:rPr lang="en-US" dirty="0"/>
              <a:t>Alienation</a:t>
            </a:r>
          </a:p>
          <a:p>
            <a:pPr lvl="1"/>
            <a:r>
              <a:rPr lang="en-US" dirty="0"/>
              <a:t>Loneliness</a:t>
            </a:r>
          </a:p>
          <a:p>
            <a:pPr lvl="1"/>
            <a:r>
              <a:rPr lang="en-US" dirty="0"/>
              <a:t>Bureaucracy</a:t>
            </a:r>
          </a:p>
          <a:p>
            <a:pPr lvl="1"/>
            <a:r>
              <a:rPr lang="en-US" dirty="0"/>
              <a:t>Absurdity</a:t>
            </a:r>
          </a:p>
          <a:p>
            <a:pPr lvl="1"/>
            <a:r>
              <a:rPr lang="en-US" dirty="0"/>
              <a:t>Daddy issues</a:t>
            </a:r>
          </a:p>
          <a:p>
            <a:pPr lvl="1"/>
            <a:r>
              <a:rPr lang="en-US" dirty="0"/>
              <a:t>Violence</a:t>
            </a:r>
          </a:p>
          <a:p>
            <a:pPr lvl="1"/>
            <a:r>
              <a:rPr lang="en-US" dirty="0"/>
              <a:t>Transformation</a:t>
            </a:r>
          </a:p>
          <a:p>
            <a:pPr lvl="1"/>
            <a:endParaRPr lang="en-US" dirty="0"/>
          </a:p>
        </p:txBody>
      </p:sp>
      <p:pic>
        <p:nvPicPr>
          <p:cNvPr id="4" name="Picture 3"/>
          <p:cNvPicPr>
            <a:picLocks noChangeAspect="1"/>
          </p:cNvPicPr>
          <p:nvPr/>
        </p:nvPicPr>
        <p:blipFill>
          <a:blip r:embed="rId2"/>
          <a:stretch>
            <a:fillRect/>
          </a:stretch>
        </p:blipFill>
        <p:spPr>
          <a:xfrm>
            <a:off x="4979475" y="1600200"/>
            <a:ext cx="4164525" cy="5257799"/>
          </a:xfrm>
          <a:prstGeom prst="rect">
            <a:avLst/>
          </a:prstGeom>
        </p:spPr>
      </p:pic>
      <p:sp>
        <p:nvSpPr>
          <p:cNvPr id="5" name="TextBox 4"/>
          <p:cNvSpPr txBox="1"/>
          <p:nvPr/>
        </p:nvSpPr>
        <p:spPr>
          <a:xfrm>
            <a:off x="1536376" y="6304001"/>
            <a:ext cx="3443099" cy="369332"/>
          </a:xfrm>
          <a:prstGeom prst="rect">
            <a:avLst/>
          </a:prstGeom>
          <a:noFill/>
        </p:spPr>
        <p:txBody>
          <a:bodyPr wrap="square" rtlCol="0">
            <a:spAutoFit/>
          </a:bodyPr>
          <a:lstStyle/>
          <a:p>
            <a:r>
              <a:rPr lang="en-US" dirty="0" err="1"/>
              <a:t>Edvard</a:t>
            </a:r>
            <a:r>
              <a:rPr lang="en-US" dirty="0"/>
              <a:t> Munch, </a:t>
            </a:r>
            <a:r>
              <a:rPr lang="en-US" i="1" dirty="0"/>
              <a:t>The Scream </a:t>
            </a:r>
            <a:r>
              <a:rPr lang="en-US" dirty="0"/>
              <a:t>(1893)</a:t>
            </a:r>
          </a:p>
        </p:txBody>
      </p:sp>
    </p:spTree>
    <p:extLst>
      <p:ext uri="{BB962C8B-B14F-4D97-AF65-F5344CB8AC3E}">
        <p14:creationId xmlns:p14="http://schemas.microsoft.com/office/powerpoint/2010/main" val="45589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chemeClr val="accent6"/>
                </a:solidFill>
              </a:rPr>
              <a:t>The Metamorphosis</a:t>
            </a:r>
          </a:p>
        </p:txBody>
      </p:sp>
      <p:sp>
        <p:nvSpPr>
          <p:cNvPr id="3" name="Content Placeholder 2"/>
          <p:cNvSpPr>
            <a:spLocks noGrp="1"/>
          </p:cNvSpPr>
          <p:nvPr>
            <p:ph idx="1"/>
          </p:nvPr>
        </p:nvSpPr>
        <p:spPr>
          <a:xfrm>
            <a:off x="457200" y="1600200"/>
            <a:ext cx="5196665" cy="4525963"/>
          </a:xfrm>
        </p:spPr>
        <p:txBody>
          <a:bodyPr/>
          <a:lstStyle/>
          <a:p>
            <a:r>
              <a:rPr lang="en-US" dirty="0">
                <a:solidFill>
                  <a:srgbClr val="FFFFFF"/>
                </a:solidFill>
              </a:rPr>
              <a:t>German: </a:t>
            </a:r>
            <a:r>
              <a:rPr lang="en-US" i="1" dirty="0">
                <a:solidFill>
                  <a:srgbClr val="FFFFFF"/>
                </a:solidFill>
              </a:rPr>
              <a:t>Die </a:t>
            </a:r>
            <a:r>
              <a:rPr lang="en-US" i="1" dirty="0" err="1">
                <a:solidFill>
                  <a:srgbClr val="FFFFFF"/>
                </a:solidFill>
              </a:rPr>
              <a:t>Verwandlung</a:t>
            </a:r>
            <a:endParaRPr lang="en-US" i="1" dirty="0">
              <a:solidFill>
                <a:srgbClr val="FFFFFF"/>
              </a:solidFill>
            </a:endParaRPr>
          </a:p>
          <a:p>
            <a:r>
              <a:rPr lang="en-US" dirty="0">
                <a:solidFill>
                  <a:srgbClr val="FFFFFF"/>
                </a:solidFill>
              </a:rPr>
              <a:t>First published 1915</a:t>
            </a:r>
          </a:p>
          <a:p>
            <a:r>
              <a:rPr lang="en-US" dirty="0">
                <a:solidFill>
                  <a:srgbClr val="FFFFFF"/>
                </a:solidFill>
              </a:rPr>
              <a:t>Slow to gain critical attention; now a classic</a:t>
            </a:r>
          </a:p>
          <a:p>
            <a:pPr marL="0" indent="0">
              <a:buNone/>
            </a:pPr>
            <a:endParaRPr lang="en-US" dirty="0"/>
          </a:p>
        </p:txBody>
      </p:sp>
      <p:pic>
        <p:nvPicPr>
          <p:cNvPr id="4" name="Picture 3"/>
          <p:cNvPicPr>
            <a:picLocks noChangeAspect="1"/>
          </p:cNvPicPr>
          <p:nvPr/>
        </p:nvPicPr>
        <p:blipFill>
          <a:blip r:embed="rId2"/>
          <a:stretch>
            <a:fillRect/>
          </a:stretch>
        </p:blipFill>
        <p:spPr>
          <a:xfrm>
            <a:off x="5800921" y="1417638"/>
            <a:ext cx="3343079" cy="5440362"/>
          </a:xfrm>
          <a:prstGeom prst="rect">
            <a:avLst/>
          </a:prstGeom>
        </p:spPr>
      </p:pic>
      <p:sp>
        <p:nvSpPr>
          <p:cNvPr id="5" name="TextBox 4"/>
          <p:cNvSpPr txBox="1"/>
          <p:nvPr/>
        </p:nvSpPr>
        <p:spPr>
          <a:xfrm>
            <a:off x="3383689" y="6473870"/>
            <a:ext cx="2417232" cy="369332"/>
          </a:xfrm>
          <a:prstGeom prst="rect">
            <a:avLst/>
          </a:prstGeom>
          <a:noFill/>
        </p:spPr>
        <p:txBody>
          <a:bodyPr wrap="square" rtlCol="0">
            <a:spAutoFit/>
          </a:bodyPr>
          <a:lstStyle/>
          <a:p>
            <a:r>
              <a:rPr lang="en-US" dirty="0"/>
              <a:t>Cover of first edition</a:t>
            </a:r>
          </a:p>
        </p:txBody>
      </p:sp>
    </p:spTree>
    <p:extLst>
      <p:ext uri="{BB962C8B-B14F-4D97-AF65-F5344CB8AC3E}">
        <p14:creationId xmlns:p14="http://schemas.microsoft.com/office/powerpoint/2010/main" val="36316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“Kafkaesque”</a:t>
            </a:r>
          </a:p>
        </p:txBody>
      </p:sp>
      <p:sp>
        <p:nvSpPr>
          <p:cNvPr id="3" name="Content Placeholder 2"/>
          <p:cNvSpPr>
            <a:spLocks noGrp="1"/>
          </p:cNvSpPr>
          <p:nvPr>
            <p:ph idx="1"/>
          </p:nvPr>
        </p:nvSpPr>
        <p:spPr>
          <a:xfrm>
            <a:off x="457200" y="1600200"/>
            <a:ext cx="4459204" cy="4525963"/>
          </a:xfrm>
        </p:spPr>
        <p:txBody>
          <a:bodyPr>
            <a:normAutofit/>
          </a:bodyPr>
          <a:lstStyle/>
          <a:p>
            <a:r>
              <a:rPr lang="en-US" dirty="0" smtClean="0"/>
              <a:t>Marked </a:t>
            </a:r>
            <a:r>
              <a:rPr lang="en-US" dirty="0"/>
              <a:t>by a </a:t>
            </a:r>
            <a:r>
              <a:rPr lang="en-US" dirty="0" smtClean="0"/>
              <a:t>senseless</a:t>
            </a:r>
            <a:r>
              <a:rPr lang="en-US" dirty="0"/>
              <a:t>, disorienting, often menacing complexity. &lt;</a:t>
            </a:r>
            <a:r>
              <a:rPr lang="en-US" b="1" i="1" dirty="0"/>
              <a:t>Kafkaesque</a:t>
            </a:r>
            <a:r>
              <a:rPr lang="en-US" i="1" dirty="0"/>
              <a:t> bureaucracies</a:t>
            </a:r>
            <a:r>
              <a:rPr lang="en-US" dirty="0"/>
              <a:t>&gt;</a:t>
            </a:r>
          </a:p>
          <a:p>
            <a:r>
              <a:rPr lang="en-US" dirty="0"/>
              <a:t>Marked by surreal distortion and a sense of impending danger. </a:t>
            </a:r>
          </a:p>
          <a:p>
            <a:endParaRPr lang="en-US" dirty="0"/>
          </a:p>
        </p:txBody>
      </p:sp>
      <p:pic>
        <p:nvPicPr>
          <p:cNvPr id="4" name="Picture 3"/>
          <p:cNvPicPr>
            <a:picLocks noChangeAspect="1"/>
          </p:cNvPicPr>
          <p:nvPr/>
        </p:nvPicPr>
        <p:blipFill>
          <a:blip r:embed="rId2"/>
          <a:stretch>
            <a:fillRect/>
          </a:stretch>
        </p:blipFill>
        <p:spPr>
          <a:xfrm>
            <a:off x="4803648" y="2724762"/>
            <a:ext cx="4341856" cy="4133238"/>
          </a:xfrm>
          <a:prstGeom prst="rect">
            <a:avLst/>
          </a:prstGeom>
        </p:spPr>
      </p:pic>
      <p:sp>
        <p:nvSpPr>
          <p:cNvPr id="5" name="TextBox 4"/>
          <p:cNvSpPr txBox="1"/>
          <p:nvPr/>
        </p:nvSpPr>
        <p:spPr>
          <a:xfrm>
            <a:off x="6145505" y="2351252"/>
            <a:ext cx="3195663" cy="369332"/>
          </a:xfrm>
          <a:prstGeom prst="rect">
            <a:avLst/>
          </a:prstGeom>
          <a:noFill/>
        </p:spPr>
        <p:txBody>
          <a:bodyPr wrap="square" rtlCol="0">
            <a:spAutoFit/>
          </a:bodyPr>
          <a:lstStyle/>
          <a:p>
            <a:r>
              <a:rPr lang="en-US" dirty="0"/>
              <a:t>M.C. Escher, </a:t>
            </a:r>
            <a:r>
              <a:rPr lang="en-US" i="1" dirty="0"/>
              <a:t>Relativity </a:t>
            </a:r>
            <a:r>
              <a:rPr lang="en-US" dirty="0"/>
              <a:t>(1953)</a:t>
            </a:r>
          </a:p>
        </p:txBody>
      </p:sp>
    </p:spTree>
    <p:extLst>
      <p:ext uri="{BB962C8B-B14F-4D97-AF65-F5344CB8AC3E}">
        <p14:creationId xmlns:p14="http://schemas.microsoft.com/office/powerpoint/2010/main" val="1268317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Bureaucratic Modernity</a:t>
            </a:r>
          </a:p>
        </p:txBody>
      </p:sp>
      <p:sp>
        <p:nvSpPr>
          <p:cNvPr id="3" name="Content Placeholder 2"/>
          <p:cNvSpPr>
            <a:spLocks noGrp="1"/>
          </p:cNvSpPr>
          <p:nvPr>
            <p:ph idx="1"/>
          </p:nvPr>
        </p:nvSpPr>
        <p:spPr>
          <a:xfrm>
            <a:off x="457200" y="1600200"/>
            <a:ext cx="8543574" cy="5054165"/>
          </a:xfrm>
        </p:spPr>
        <p:txBody>
          <a:bodyPr>
            <a:normAutofit fontScale="85000" lnSpcReduction="20000"/>
          </a:bodyPr>
          <a:lstStyle/>
          <a:p>
            <a:pPr marL="0" indent="0">
              <a:buNone/>
            </a:pPr>
            <a:r>
              <a:rPr lang="en-US" i="1" dirty="0"/>
              <a:t> </a:t>
            </a:r>
            <a:r>
              <a:rPr lang="en-US" dirty="0"/>
              <a:t>“</a:t>
            </a:r>
            <a:r>
              <a:rPr lang="en-US" b="1" dirty="0"/>
              <a:t>Bureaucracy. </a:t>
            </a:r>
            <a:r>
              <a:rPr lang="en-US" dirty="0"/>
              <a:t>Kafka’s world is characterized by features typical of urban modernity, such as the anonymity of crowds, the disorienting speed of traffic, high capitalist modes of industrial production, competitive business practices, and, foremost, infinite mechanisms of bureaucratic administration. In his professional life as a lawyer for a state-run insurance agency, Kafka was well acquainted with the often inhumane, unfeeling, and inefficient quality of bureaucratic apparatuses. The Austro-Hungarian monarchy, of which he was a citizen and by which he was employed, was infamous for its impenetrable, often inscrutable bureaucratic structures, so that the struggle with bureaucratic mechanisms was a part of Kafka’s everyday experiences.” –</a:t>
            </a:r>
            <a:r>
              <a:rPr lang="en-US" i="1" dirty="0"/>
              <a:t>A Franz Kafka Encyclopedia</a:t>
            </a:r>
            <a:endParaRPr lang="en-US" dirty="0"/>
          </a:p>
          <a:p>
            <a:endParaRPr lang="en-US" dirty="0"/>
          </a:p>
        </p:txBody>
      </p:sp>
    </p:spTree>
    <p:extLst>
      <p:ext uri="{BB962C8B-B14F-4D97-AF65-F5344CB8AC3E}">
        <p14:creationId xmlns:p14="http://schemas.microsoft.com/office/powerpoint/2010/main" val="206054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1917700"/>
            <a:ext cx="7620000" cy="3022600"/>
          </a:xfrm>
          <a:prstGeom prst="rect">
            <a:avLst/>
          </a:prstGeom>
        </p:spPr>
      </p:pic>
    </p:spTree>
    <p:extLst>
      <p:ext uri="{BB962C8B-B14F-4D97-AF65-F5344CB8AC3E}">
        <p14:creationId xmlns:p14="http://schemas.microsoft.com/office/powerpoint/2010/main" val="3095828695"/>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1817</TotalTime>
  <Words>1652</Words>
  <Application>Microsoft Macintosh PowerPoint</Application>
  <PresentationFormat>On-screen Show (4:3)</PresentationFormat>
  <Paragraphs>148</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Calibri</vt:lpstr>
      <vt:lpstr>Arial</vt:lpstr>
      <vt:lpstr>Black</vt:lpstr>
      <vt:lpstr>PowerPoint Presentation</vt:lpstr>
      <vt:lpstr>How is ‘monstrosity’ created? </vt:lpstr>
      <vt:lpstr>Franz Kafka, “Prometheus”  (c. 1917-23)</vt:lpstr>
      <vt:lpstr>Franz Kafka</vt:lpstr>
      <vt:lpstr>Franz Kafka</vt:lpstr>
      <vt:lpstr>The Metamorphosis</vt:lpstr>
      <vt:lpstr>“Kafkaesque”</vt:lpstr>
      <vt:lpstr>Bureaucratic Modernity</vt:lpstr>
      <vt:lpstr>PowerPoint Presentation</vt:lpstr>
      <vt:lpstr>PowerPoint Presentation</vt:lpstr>
      <vt:lpstr>PowerPoint Presentation</vt:lpstr>
      <vt:lpstr>PowerPoint Presentation</vt:lpstr>
      <vt:lpstr>PowerPoint Presentation</vt:lpstr>
      <vt:lpstr>PowerPoint Presentation</vt:lpstr>
      <vt:lpstr>Signal Question</vt:lpstr>
      <vt:lpstr>Group Work / Signal Question</vt:lpstr>
      <vt:lpstr>Close Read</vt:lpstr>
      <vt:lpstr>Discussion (Part I)</vt:lpstr>
      <vt:lpstr>Narrative Types</vt:lpstr>
      <vt:lpstr>Frameworks for The Metamorphosis</vt:lpstr>
      <vt:lpstr>Signal Question</vt:lpstr>
      <vt:lpstr>Part II</vt:lpstr>
      <vt:lpstr>The “abject”</vt:lpstr>
      <vt:lpstr>The “abject”</vt:lpstr>
      <vt:lpstr>The “abject”</vt:lpstr>
      <vt:lpstr>The “abject”</vt:lpstr>
      <vt:lpstr>The “abject”</vt:lpstr>
      <vt:lpstr>The “abject”</vt:lpstr>
      <vt:lpstr>Signal Question</vt:lpstr>
      <vt:lpstr>Re-Cap</vt:lpstr>
      <vt:lpstr>Aspects of the “Abject”</vt:lpstr>
      <vt:lpstr>Signal Question</vt:lpstr>
      <vt:lpstr>Literature as ‘Symptom’</vt:lpstr>
      <vt:lpstr>Richard von Krafft-Ebing (1840-1902)</vt:lpstr>
      <vt:lpstr>Richard von Krafft-Ebing (1840-1902)</vt:lpstr>
      <vt:lpstr>Leopold von Sacher-Masoch (1836-1895)</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Microsoft Office User</cp:lastModifiedBy>
  <cp:revision>66</cp:revision>
  <dcterms:created xsi:type="dcterms:W3CDTF">2015-02-11T07:51:57Z</dcterms:created>
  <dcterms:modified xsi:type="dcterms:W3CDTF">2018-02-01T22:53:53Z</dcterms:modified>
</cp:coreProperties>
</file>